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8"/>
  </p:notesMasterIdLst>
  <p:sldIdLst>
    <p:sldId id="256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257" r:id="rId10"/>
    <p:sldId id="260" r:id="rId11"/>
    <p:sldId id="259" r:id="rId12"/>
    <p:sldId id="258" r:id="rId13"/>
    <p:sldId id="268" r:id="rId14"/>
    <p:sldId id="269" r:id="rId15"/>
    <p:sldId id="270" r:id="rId16"/>
    <p:sldId id="271" r:id="rId17"/>
    <p:sldId id="26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1" r:id="rId29"/>
    <p:sldId id="282" r:id="rId30"/>
    <p:sldId id="283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262" r:id="rId47"/>
    <p:sldId id="300" r:id="rId48"/>
    <p:sldId id="301" r:id="rId49"/>
    <p:sldId id="339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40" r:id="rId61"/>
    <p:sldId id="312" r:id="rId62"/>
    <p:sldId id="313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41" r:id="rId77"/>
    <p:sldId id="328" r:id="rId78"/>
    <p:sldId id="329" r:id="rId79"/>
    <p:sldId id="342" r:id="rId80"/>
    <p:sldId id="349" r:id="rId81"/>
    <p:sldId id="350" r:id="rId82"/>
    <p:sldId id="352" r:id="rId83"/>
    <p:sldId id="351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45" r:id="rId93"/>
    <p:sldId id="346" r:id="rId94"/>
    <p:sldId id="330" r:id="rId95"/>
    <p:sldId id="263" r:id="rId96"/>
    <p:sldId id="331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93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8" r:id="rId125"/>
    <p:sldId id="389" r:id="rId126"/>
    <p:sldId id="387" r:id="rId127"/>
    <p:sldId id="394" r:id="rId128"/>
    <p:sldId id="395" r:id="rId129"/>
    <p:sldId id="396" r:id="rId130"/>
    <p:sldId id="397" r:id="rId131"/>
    <p:sldId id="399" r:id="rId132"/>
    <p:sldId id="400" r:id="rId133"/>
    <p:sldId id="401" r:id="rId134"/>
    <p:sldId id="398" r:id="rId135"/>
    <p:sldId id="402" r:id="rId136"/>
    <p:sldId id="403" r:id="rId137"/>
    <p:sldId id="404" r:id="rId138"/>
    <p:sldId id="405" r:id="rId139"/>
    <p:sldId id="406" r:id="rId140"/>
    <p:sldId id="408" r:id="rId141"/>
    <p:sldId id="409" r:id="rId142"/>
    <p:sldId id="410" r:id="rId143"/>
    <p:sldId id="412" r:id="rId144"/>
    <p:sldId id="413" r:id="rId145"/>
    <p:sldId id="411" r:id="rId146"/>
    <p:sldId id="414" r:id="rId147"/>
    <p:sldId id="415" r:id="rId148"/>
    <p:sldId id="417" r:id="rId149"/>
    <p:sldId id="419" r:id="rId150"/>
    <p:sldId id="420" r:id="rId151"/>
    <p:sldId id="418" r:id="rId152"/>
    <p:sldId id="264" r:id="rId153"/>
    <p:sldId id="416" r:id="rId154"/>
    <p:sldId id="265" r:id="rId155"/>
    <p:sldId id="266" r:id="rId156"/>
    <p:sldId id="267" r:id="rId1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2A"/>
    <a:srgbClr val="006389"/>
    <a:srgbClr val="006288"/>
    <a:srgbClr val="001C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0"/>
    <p:restoredTop sz="94829"/>
  </p:normalViewPr>
  <p:slideViewPr>
    <p:cSldViewPr snapToGrid="0">
      <p:cViewPr>
        <p:scale>
          <a:sx n="122" d="100"/>
          <a:sy n="122" d="100"/>
        </p:scale>
        <p:origin x="202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E7CA2-4443-024F-A12F-A43E2E7295C4}" type="datetimeFigureOut">
              <a:rPr kumimoji="1" lang="zh-CN" altLang="en-US" smtClean="0"/>
              <a:t>2025/11/11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98E46-602D-0441-B94A-51CD3C3729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580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791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D1266-8659-7AC0-0FCA-CAE03FA78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449083-FC6A-81E8-4B4C-D277AAFF1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A05797-FE8F-70E2-1548-1E0016B6E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FC9C0A-25C4-A450-83CC-045651004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9269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813BB-88F8-4B8E-B52C-87A18F9E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BC5738-B268-8A75-1FB9-161F859A1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62439F-8611-4029-559E-C838CB624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E9DCE9-ADE4-D566-5D0A-0DC3BBABE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3066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5676C-EEB2-0F04-D416-4C5D89607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9D2491-F39E-753D-4819-86C534E70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1A1D4D-3D00-D1E7-1DD8-1F71ACFA6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63DC67-7CB4-B6B4-D0C7-AEAEBB99B5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785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A15C-FF15-5CFC-EE09-45D31344D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4B65B1-D638-DCBD-72E5-86C5A588B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84FE33-8CC5-6A78-1EFE-159BD278A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EDCA32-F716-9B48-C06D-424DF97AD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6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65FFB-00C2-EBA2-C6C7-FB28F8DBD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989D37-0FFD-2A8E-7AB5-1C93F97F4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BC431C-B4D7-F394-B1B9-C84A4FCC7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C7BC6-28FC-1C5A-79CA-C7225EA0D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3427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140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05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75EF1-BD77-D149-8482-C78EACB7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D52160-FE18-9C53-DF2F-D7473518A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F79E46-B33B-26FE-1B4D-5DC98BCDE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BE7557-E90C-CABB-DA86-010FE5012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95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308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441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79040-BC50-BB22-6ECE-4D9DD9D4F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7A7A5B-9CAD-66E7-C3F1-CE2A1D33B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32B2F4-4A40-AE7B-EE2C-B242948BF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A93E86-DEAF-061F-3401-ADD370092D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941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DBB70-8906-7D5D-2EBF-E3F61D732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180D64-0B6D-710D-7AE4-CFA9DD39F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E3654D-160B-D8D0-D41E-237C7DC7B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B76F15-F3F6-B7B7-ECFD-E9D7230EC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085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05F12-4295-FE5B-0BDD-EF3E2F07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A256E0-5095-EB0C-7C14-6A73AF04E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573F44-AA1D-522E-0025-EF85C1100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97B8E0-EA30-DC1A-082B-26C5BF4BA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183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F47A1-01B3-A50F-9BA3-3734970FD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63D604-C1B8-8CB0-31B9-F01B7F01C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E4FAF2-F87B-FA0D-92AD-B26DACB53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E2C5D-A517-A415-F6AF-1BAAEF72B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9708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63939-4E88-92C5-AB5A-660144AB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CC6101-9ECA-B234-C561-F64AA7472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1693B0-A5BB-E920-91AF-B0C7D1B96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FAEAA3-840F-4665-F1D7-81A64E497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8E46-602D-0441-B94A-51CD3C372948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118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15DBB3BF-BF63-BA3E-98ED-A8C3B73C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5EE31EA-DA91-F149-9FE6-03FBBE0D65F8}" type="datetimeFigureOut">
              <a:rPr kumimoji="1" lang="zh-CN" altLang="en-US" smtClean="0"/>
              <a:pPr/>
              <a:t>2025/11/11</a:t>
            </a:fld>
            <a:endParaRPr kumimoji="1" lang="zh-CN" altLang="en-US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2C1FA568-281D-2626-738E-5EB55612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DAB1B0AE-230B-FE6A-EB3C-DB4174400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0C242D-9013-F54A-89A6-FDA519A78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5CFC8FB5-9D16-6889-54CE-20C753958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931" y="285317"/>
            <a:ext cx="10515600" cy="7155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kumimoji="1" lang="zh-CN" altLang="en-US" dirty="0"/>
              <a:t>插入标题（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1D1A32-80F2-3020-C478-0250AA627DEC}"/>
              </a:ext>
            </a:extLst>
          </p:cNvPr>
          <p:cNvSpPr txBox="1"/>
          <p:nvPr userDrawn="1"/>
        </p:nvSpPr>
        <p:spPr>
          <a:xfrm>
            <a:off x="3860800" y="13485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DE1B89-0BC6-A3C7-9F15-04150E51FB6B}"/>
              </a:ext>
            </a:extLst>
          </p:cNvPr>
          <p:cNvSpPr txBox="1"/>
          <p:nvPr userDrawn="1"/>
        </p:nvSpPr>
        <p:spPr>
          <a:xfrm>
            <a:off x="5828145" y="1450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0" name="图片 19" descr="图标&#10;&#10;描述已自动生成">
            <a:extLst>
              <a:ext uri="{FF2B5EF4-FFF2-40B4-BE49-F238E27FC236}">
                <a16:creationId xmlns:a16="http://schemas.microsoft.com/office/drawing/2014/main" id="{76579FDF-AFB6-9E48-7D35-C6EF36A487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11154" y="0"/>
            <a:ext cx="1929246" cy="12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8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8F8F7-ABD2-8821-8505-2EEC62090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DC9FD5-F6AA-FAEE-2D1A-E3566ACB6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8FABD-C86E-A2E1-33D8-6375A872A2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EE31EA-DA91-F149-9FE6-03FBBE0D65F8}" type="datetimeFigureOut">
              <a:rPr kumimoji="1" lang="zh-CN" altLang="en-US" smtClean="0"/>
              <a:t>2025/11/11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A08CF-2454-E730-B8CB-8CFC67C9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278242-556B-395D-4F7A-661091D4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0C242D-9013-F54A-89A6-FDA519A78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373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CDFE93-E4B8-C740-5F20-1B480052AF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ECA31D-F01C-3D46-4575-6A2C971F0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7E9950-E12D-B203-1C42-313FAFA3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EE31EA-DA91-F149-9FE6-03FBBE0D65F8}" type="datetimeFigureOut">
              <a:rPr kumimoji="1" lang="zh-CN" altLang="en-US" smtClean="0"/>
              <a:t>2025/11/11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2993AC-9E87-716A-F0FC-2E4780D8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255854-849F-BD2A-ED71-33C850E0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0C242D-9013-F54A-89A6-FDA519A78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9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762E973-3F85-FC26-8ADD-1077774B2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defRPr>
            </a:lvl1pPr>
          </a:lstStyle>
          <a:p>
            <a:r>
              <a:rPr kumimoji="1" lang="zh-CN" altLang="en-US" dirty="0"/>
              <a:t>输入章节标题（</a:t>
            </a:r>
            <a:r>
              <a:rPr kumimoji="1" lang="en-US" altLang="zh-CN" dirty="0"/>
              <a:t>Chapter Title</a:t>
            </a:r>
            <a:r>
              <a:rPr kumimoji="1" lang="zh-CN" altLang="en-US" dirty="0"/>
              <a:t>）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7E5B049-C5EB-06E6-7344-93F3F091B590}"/>
              </a:ext>
            </a:extLst>
          </p:cNvPr>
          <p:cNvCxnSpPr>
            <a:cxnSpLocks/>
          </p:cNvCxnSpPr>
          <p:nvPr userDrawn="1"/>
        </p:nvCxnSpPr>
        <p:spPr>
          <a:xfrm>
            <a:off x="161637" y="2641600"/>
            <a:ext cx="118687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A3EBD3F1-A6B3-FFB9-3383-B30A9C6CC500}"/>
              </a:ext>
            </a:extLst>
          </p:cNvPr>
          <p:cNvCxnSpPr>
            <a:cxnSpLocks/>
          </p:cNvCxnSpPr>
          <p:nvPr userDrawn="1"/>
        </p:nvCxnSpPr>
        <p:spPr>
          <a:xfrm>
            <a:off x="161637" y="4216400"/>
            <a:ext cx="118687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00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46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5B220-8FB5-0CCE-4693-3FE2A578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AB044-F50E-61AF-A721-3B09504CB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3C23E7-9CEB-5F73-AD9D-11E9609F2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683EFC-DAF6-136F-1A85-0D2FF026D7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EE31EA-DA91-F149-9FE6-03FBBE0D65F8}" type="datetimeFigureOut">
              <a:rPr kumimoji="1" lang="zh-CN" altLang="en-US" smtClean="0"/>
              <a:t>2025/11/11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9747A1-DDF7-D15C-C3CB-D8F40977A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F36F23-40B3-DA2E-FE85-C893F86F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0C242D-9013-F54A-89A6-FDA519A78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228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8B8D8-8767-E820-7A1C-61D03516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8E0EC-AEB2-9C8D-A83E-721B6A313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99F917-6933-981A-9489-1ADA8F8CE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E952F7-FF8C-877C-4C6E-436CCE3F4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5D1A68-7DFE-75E0-7A42-B0049A573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12A182-AF73-14B4-3D55-AF80A4EE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EE31EA-DA91-F149-9FE6-03FBBE0D65F8}" type="datetimeFigureOut">
              <a:rPr kumimoji="1" lang="zh-CN" altLang="en-US" smtClean="0"/>
              <a:t>2025/11/11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3B0FB5-FD20-7CDC-F661-ACA7E486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141530-D5C5-9E63-7290-D6D57858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0C242D-9013-F54A-89A6-FDA519A78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031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787BF-86DC-E3A5-C8A8-955E7A49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D1CAC1-50B5-0CED-058B-520F30E3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EE31EA-DA91-F149-9FE6-03FBBE0D65F8}" type="datetimeFigureOut">
              <a:rPr kumimoji="1" lang="zh-CN" altLang="en-US" smtClean="0"/>
              <a:t>2025/11/11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81F90B-2BD2-9B31-4B13-97DEE6A2D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BB42A1-F9E5-6F92-68AF-B4621B97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0C242D-9013-F54A-89A6-FDA519A78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00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2DA437-5033-2434-BE45-19EE09D5A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EE31EA-DA91-F149-9FE6-03FBBE0D65F8}" type="datetimeFigureOut">
              <a:rPr kumimoji="1" lang="zh-CN" altLang="en-US" smtClean="0"/>
              <a:t>2025/11/11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A9E0FA-30FF-7567-F0DA-A4578B91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8476EF-CF7B-AE64-5DF0-A4D5B8E5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0C242D-9013-F54A-89A6-FDA519A78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493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B6B5-AFFD-9F58-C761-DEF5A9D1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88C6CC-0D0E-2896-DEF6-4D1552899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E0A926-DDD0-6705-5BDF-428A604B5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97F4C9-6503-2977-1F67-F1518A20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EE31EA-DA91-F149-9FE6-03FBBE0D65F8}" type="datetimeFigureOut">
              <a:rPr kumimoji="1" lang="zh-CN" altLang="en-US" smtClean="0"/>
              <a:t>2025/11/11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027FE4-E774-543F-D1E0-ED00D78A2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71D7AC-D14C-D38F-8949-F13C94EB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0C242D-9013-F54A-89A6-FDA519A78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402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0E93E-FB3C-3E5F-516D-8AB00067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9A0D4D-0BFC-5434-7EE6-4B0A998D2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66BE7C-2A63-26BF-F5C1-7B7DFA1C7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FC360B-3C80-14FE-7F41-2E7A01F1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EE31EA-DA91-F149-9FE6-03FBBE0D65F8}" type="datetimeFigureOut">
              <a:rPr kumimoji="1" lang="zh-CN" altLang="en-US" smtClean="0"/>
              <a:t>2025/11/11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45BCDB-FE96-D501-9EB1-BFAAF302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FF700E-D975-BAAF-7F47-41FFDC1A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0C242D-9013-F54A-89A6-FDA519A78D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5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69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20.png"/><Relationship Id="rId7" Type="http://schemas.openxmlformats.org/officeDocument/2006/relationships/image" Target="../media/image448.png"/><Relationship Id="rId12" Type="http://schemas.openxmlformats.org/officeDocument/2006/relationships/image" Target="../media/image453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11" Type="http://schemas.openxmlformats.org/officeDocument/2006/relationships/image" Target="../media/image452.png"/><Relationship Id="rId5" Type="http://schemas.openxmlformats.org/officeDocument/2006/relationships/image" Target="../media/image446.png"/><Relationship Id="rId10" Type="http://schemas.openxmlformats.org/officeDocument/2006/relationships/image" Target="../media/image451.png"/><Relationship Id="rId4" Type="http://schemas.openxmlformats.org/officeDocument/2006/relationships/image" Target="../media/image421.svg"/><Relationship Id="rId9" Type="http://schemas.openxmlformats.org/officeDocument/2006/relationships/image" Target="../media/image45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21.svg"/><Relationship Id="rId7" Type="http://schemas.openxmlformats.org/officeDocument/2006/relationships/image" Target="../media/image457.png"/><Relationship Id="rId12" Type="http://schemas.openxmlformats.org/officeDocument/2006/relationships/image" Target="../media/image46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6.png"/><Relationship Id="rId11" Type="http://schemas.openxmlformats.org/officeDocument/2006/relationships/image" Target="../media/image461.png"/><Relationship Id="rId5" Type="http://schemas.openxmlformats.org/officeDocument/2006/relationships/image" Target="../media/image455.png"/><Relationship Id="rId10" Type="http://schemas.openxmlformats.org/officeDocument/2006/relationships/image" Target="../media/image460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21.svg"/><Relationship Id="rId7" Type="http://schemas.openxmlformats.org/officeDocument/2006/relationships/image" Target="../media/image457.png"/><Relationship Id="rId12" Type="http://schemas.openxmlformats.org/officeDocument/2006/relationships/image" Target="../media/image46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6.png"/><Relationship Id="rId11" Type="http://schemas.openxmlformats.org/officeDocument/2006/relationships/image" Target="../media/image463.png"/><Relationship Id="rId5" Type="http://schemas.openxmlformats.org/officeDocument/2006/relationships/image" Target="../media/image455.png"/><Relationship Id="rId10" Type="http://schemas.openxmlformats.org/officeDocument/2006/relationships/image" Target="../media/image460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421.svg"/><Relationship Id="rId7" Type="http://schemas.openxmlformats.org/officeDocument/2006/relationships/image" Target="../media/image457.png"/><Relationship Id="rId12" Type="http://schemas.openxmlformats.org/officeDocument/2006/relationships/image" Target="../media/image46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6.png"/><Relationship Id="rId11" Type="http://schemas.openxmlformats.org/officeDocument/2006/relationships/image" Target="../media/image466.png"/><Relationship Id="rId5" Type="http://schemas.openxmlformats.org/officeDocument/2006/relationships/image" Target="../media/image455.png"/><Relationship Id="rId10" Type="http://schemas.openxmlformats.org/officeDocument/2006/relationships/image" Target="../media/image460.png"/><Relationship Id="rId4" Type="http://schemas.openxmlformats.org/officeDocument/2006/relationships/image" Target="../media/image454.png"/><Relationship Id="rId9" Type="http://schemas.openxmlformats.org/officeDocument/2006/relationships/image" Target="../media/image45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3" Type="http://schemas.openxmlformats.org/officeDocument/2006/relationships/image" Target="../media/image476.png"/><Relationship Id="rId7" Type="http://schemas.openxmlformats.org/officeDocument/2006/relationships/image" Target="../media/image477.png"/><Relationship Id="rId12" Type="http://schemas.openxmlformats.org/officeDocument/2006/relationships/image" Target="../media/image482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11" Type="http://schemas.openxmlformats.org/officeDocument/2006/relationships/image" Target="../media/image481.png"/><Relationship Id="rId5" Type="http://schemas.openxmlformats.org/officeDocument/2006/relationships/image" Target="../media/image472.png"/><Relationship Id="rId10" Type="http://schemas.openxmlformats.org/officeDocument/2006/relationships/image" Target="../media/image480.png"/><Relationship Id="rId4" Type="http://schemas.openxmlformats.org/officeDocument/2006/relationships/image" Target="../media/image471.png"/><Relationship Id="rId9" Type="http://schemas.openxmlformats.org/officeDocument/2006/relationships/image" Target="../media/image47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9.png"/><Relationship Id="rId4" Type="http://schemas.openxmlformats.org/officeDocument/2006/relationships/image" Target="../media/image49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4" Type="http://schemas.openxmlformats.org/officeDocument/2006/relationships/image" Target="../media/image5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0.png"/><Relationship Id="rId4" Type="http://schemas.openxmlformats.org/officeDocument/2006/relationships/image" Target="../media/image61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506.png"/><Relationship Id="rId7" Type="http://schemas.openxmlformats.org/officeDocument/2006/relationships/image" Target="../media/image510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10" Type="http://schemas.openxmlformats.org/officeDocument/2006/relationships/image" Target="../media/image513.png"/><Relationship Id="rId4" Type="http://schemas.openxmlformats.org/officeDocument/2006/relationships/image" Target="../media/image507.png"/><Relationship Id="rId9" Type="http://schemas.openxmlformats.org/officeDocument/2006/relationships/image" Target="../media/image51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518.png"/><Relationship Id="rId7" Type="http://schemas.openxmlformats.org/officeDocument/2006/relationships/image" Target="../media/image522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1.png"/><Relationship Id="rId11" Type="http://schemas.openxmlformats.org/officeDocument/2006/relationships/image" Target="../media/image526.png"/><Relationship Id="rId5" Type="http://schemas.openxmlformats.org/officeDocument/2006/relationships/image" Target="../media/image520.png"/><Relationship Id="rId10" Type="http://schemas.openxmlformats.org/officeDocument/2006/relationships/image" Target="../media/image525.png"/><Relationship Id="rId4" Type="http://schemas.openxmlformats.org/officeDocument/2006/relationships/image" Target="../media/image519.png"/><Relationship Id="rId9" Type="http://schemas.openxmlformats.org/officeDocument/2006/relationships/image" Target="../media/image52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0.png"/><Relationship Id="rId4" Type="http://schemas.openxmlformats.org/officeDocument/2006/relationships/image" Target="../media/image52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5.png"/><Relationship Id="rId5" Type="http://schemas.openxmlformats.org/officeDocument/2006/relationships/image" Target="../media/image534.png"/><Relationship Id="rId4" Type="http://schemas.openxmlformats.org/officeDocument/2006/relationships/image" Target="../media/image53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0.png"/><Relationship Id="rId5" Type="http://schemas.openxmlformats.org/officeDocument/2006/relationships/image" Target="../media/image545.png"/><Relationship Id="rId4" Type="http://schemas.openxmlformats.org/officeDocument/2006/relationships/image" Target="../media/image54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jpe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54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3.png"/><Relationship Id="rId5" Type="http://schemas.openxmlformats.org/officeDocument/2006/relationships/image" Target="../media/image552.png"/><Relationship Id="rId4" Type="http://schemas.openxmlformats.org/officeDocument/2006/relationships/image" Target="../media/image55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556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0" Type="http://schemas.openxmlformats.org/officeDocument/2006/relationships/image" Target="../media/image563.png"/><Relationship Id="rId4" Type="http://schemas.openxmlformats.org/officeDocument/2006/relationships/image" Target="../media/image557.png"/><Relationship Id="rId9" Type="http://schemas.openxmlformats.org/officeDocument/2006/relationships/image" Target="../media/image56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3.png"/><Relationship Id="rId4" Type="http://schemas.openxmlformats.org/officeDocument/2006/relationships/image" Target="../media/image57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578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6.png"/><Relationship Id="rId5" Type="http://schemas.openxmlformats.org/officeDocument/2006/relationships/image" Target="../media/image574.png"/><Relationship Id="rId4" Type="http://schemas.openxmlformats.org/officeDocument/2006/relationships/image" Target="../media/image57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7" Type="http://schemas.openxmlformats.org/officeDocument/2006/relationships/image" Target="../media/image580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9.png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5.png"/><Relationship Id="rId5" Type="http://schemas.openxmlformats.org/officeDocument/2006/relationships/image" Target="../media/image582.png"/><Relationship Id="rId4" Type="http://schemas.openxmlformats.org/officeDocument/2006/relationships/image" Target="../media/image5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0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84.png"/><Relationship Id="rId7" Type="http://schemas.openxmlformats.org/officeDocument/2006/relationships/image" Target="../media/image589.png"/><Relationship Id="rId12" Type="http://schemas.openxmlformats.org/officeDocument/2006/relationships/image" Target="../media/image5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11" Type="http://schemas.openxmlformats.org/officeDocument/2006/relationships/image" Target="../media/image593.png"/><Relationship Id="rId5" Type="http://schemas.openxmlformats.org/officeDocument/2006/relationships/image" Target="../media/image587.png"/><Relationship Id="rId10" Type="http://schemas.openxmlformats.org/officeDocument/2006/relationships/image" Target="../media/image592.png"/><Relationship Id="rId4" Type="http://schemas.openxmlformats.org/officeDocument/2006/relationships/image" Target="../media/image586.png"/><Relationship Id="rId9" Type="http://schemas.openxmlformats.org/officeDocument/2006/relationships/image" Target="../media/image59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8.png"/><Relationship Id="rId4" Type="http://schemas.openxmlformats.org/officeDocument/2006/relationships/image" Target="../media/image59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5.png"/><Relationship Id="rId3" Type="http://schemas.openxmlformats.org/officeDocument/2006/relationships/image" Target="../media/image600.png"/><Relationship Id="rId7" Type="http://schemas.openxmlformats.org/officeDocument/2006/relationships/image" Target="../media/image604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3.png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1.png"/><Relationship Id="rId4" Type="http://schemas.openxmlformats.org/officeDocument/2006/relationships/image" Target="../media/image609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3" Type="http://schemas.openxmlformats.org/officeDocument/2006/relationships/image" Target="../media/image6070.png"/><Relationship Id="rId7" Type="http://schemas.openxmlformats.org/officeDocument/2006/relationships/image" Target="../media/image612.png"/><Relationship Id="rId2" Type="http://schemas.openxmlformats.org/officeDocument/2006/relationships/image" Target="../media/image60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0.png"/><Relationship Id="rId5" Type="http://schemas.openxmlformats.org/officeDocument/2006/relationships/image" Target="../media/image6090.png"/><Relationship Id="rId4" Type="http://schemas.openxmlformats.org/officeDocument/2006/relationships/image" Target="../media/image6080.png"/><Relationship Id="rId9" Type="http://schemas.openxmlformats.org/officeDocument/2006/relationships/image" Target="../media/image61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8.png"/><Relationship Id="rId4" Type="http://schemas.openxmlformats.org/officeDocument/2006/relationships/image" Target="../media/image61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624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3.png"/><Relationship Id="rId5" Type="http://schemas.openxmlformats.org/officeDocument/2006/relationships/image" Target="../media/image622.png"/><Relationship Id="rId4" Type="http://schemas.openxmlformats.org/officeDocument/2006/relationships/image" Target="../media/image62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7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3" Type="http://schemas.openxmlformats.org/officeDocument/2006/relationships/image" Target="../media/image629.png"/><Relationship Id="rId7" Type="http://schemas.openxmlformats.org/officeDocument/2006/relationships/image" Target="../media/image633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2.png"/><Relationship Id="rId5" Type="http://schemas.openxmlformats.org/officeDocument/2006/relationships/image" Target="../media/image631.png"/><Relationship Id="rId10" Type="http://schemas.openxmlformats.org/officeDocument/2006/relationships/image" Target="../media/image636.png"/><Relationship Id="rId4" Type="http://schemas.openxmlformats.org/officeDocument/2006/relationships/image" Target="../media/image630.png"/><Relationship Id="rId9" Type="http://schemas.openxmlformats.org/officeDocument/2006/relationships/image" Target="../media/image6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11" Type="http://schemas.openxmlformats.org/officeDocument/2006/relationships/image" Target="../media/image48.png"/><Relationship Id="rId5" Type="http://schemas.openxmlformats.org/officeDocument/2006/relationships/image" Target="../media/image42.jp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jp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40.jpg"/><Relationship Id="rId21" Type="http://schemas.openxmlformats.org/officeDocument/2006/relationships/image" Target="../media/image121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39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11" Type="http://schemas.openxmlformats.org/officeDocument/2006/relationships/image" Target="../media/image110.png"/><Relationship Id="rId5" Type="http://schemas.openxmlformats.org/officeDocument/2006/relationships/image" Target="../media/image42.jp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41.jp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0.png"/><Relationship Id="rId4" Type="http://schemas.openxmlformats.org/officeDocument/2006/relationships/image" Target="../media/image16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0.png"/><Relationship Id="rId3" Type="http://schemas.openxmlformats.org/officeDocument/2006/relationships/image" Target="../media/image2150.png"/><Relationship Id="rId7" Type="http://schemas.openxmlformats.org/officeDocument/2006/relationships/image" Target="../media/image2190.png"/><Relationship Id="rId2" Type="http://schemas.openxmlformats.org/officeDocument/2006/relationships/image" Target="../media/image2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0.png"/><Relationship Id="rId5" Type="http://schemas.openxmlformats.org/officeDocument/2006/relationships/image" Target="../media/image2170.png"/><Relationship Id="rId10" Type="http://schemas.openxmlformats.org/officeDocument/2006/relationships/image" Target="../media/image225.png"/><Relationship Id="rId4" Type="http://schemas.openxmlformats.org/officeDocument/2006/relationships/image" Target="../media/image2160.png"/><Relationship Id="rId9" Type="http://schemas.openxmlformats.org/officeDocument/2006/relationships/image" Target="../media/image2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0.png"/><Relationship Id="rId7" Type="http://schemas.openxmlformats.org/officeDocument/2006/relationships/image" Target="../media/image229.png"/><Relationship Id="rId2" Type="http://schemas.openxmlformats.org/officeDocument/2006/relationships/image" Target="../media/image2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0.png"/><Relationship Id="rId9" Type="http://schemas.openxmlformats.org/officeDocument/2006/relationships/image" Target="../media/image23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image" Target="../media/image232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26" Type="http://schemas.openxmlformats.org/officeDocument/2006/relationships/image" Target="../media/image280.png"/><Relationship Id="rId3" Type="http://schemas.openxmlformats.org/officeDocument/2006/relationships/image" Target="../media/image257.png"/><Relationship Id="rId21" Type="http://schemas.openxmlformats.org/officeDocument/2006/relationships/image" Target="../media/image275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9.png"/><Relationship Id="rId2" Type="http://schemas.openxmlformats.org/officeDocument/2006/relationships/image" Target="../media/image256.png"/><Relationship Id="rId16" Type="http://schemas.openxmlformats.org/officeDocument/2006/relationships/image" Target="../media/image270.png"/><Relationship Id="rId20" Type="http://schemas.openxmlformats.org/officeDocument/2006/relationships/image" Target="../media/image274.png"/><Relationship Id="rId29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23" Type="http://schemas.openxmlformats.org/officeDocument/2006/relationships/image" Target="../media/image277.png"/><Relationship Id="rId28" Type="http://schemas.openxmlformats.org/officeDocument/2006/relationships/image" Target="../media/image282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Relationship Id="rId27" Type="http://schemas.openxmlformats.org/officeDocument/2006/relationships/image" Target="../media/image28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3" Type="http://schemas.openxmlformats.org/officeDocument/2006/relationships/image" Target="../media/image285.png"/><Relationship Id="rId21" Type="http://schemas.openxmlformats.org/officeDocument/2006/relationships/image" Target="../media/image302.png"/><Relationship Id="rId7" Type="http://schemas.openxmlformats.org/officeDocument/2006/relationships/image" Target="../media/image261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5" Type="http://schemas.openxmlformats.org/officeDocument/2006/relationships/image" Target="../media/image306.png"/><Relationship Id="rId2" Type="http://schemas.openxmlformats.org/officeDocument/2006/relationships/image" Target="../media/image284.png"/><Relationship Id="rId16" Type="http://schemas.openxmlformats.org/officeDocument/2006/relationships/image" Target="../media/image297.png"/><Relationship Id="rId20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92.png"/><Relationship Id="rId24" Type="http://schemas.openxmlformats.org/officeDocument/2006/relationships/image" Target="../media/image305.png"/><Relationship Id="rId5" Type="http://schemas.openxmlformats.org/officeDocument/2006/relationships/image" Target="../media/image287.png"/><Relationship Id="rId15" Type="http://schemas.openxmlformats.org/officeDocument/2006/relationships/image" Target="../media/image296.png"/><Relationship Id="rId23" Type="http://schemas.openxmlformats.org/officeDocument/2006/relationships/image" Target="../media/image304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4" Type="http://schemas.openxmlformats.org/officeDocument/2006/relationships/image" Target="../media/image286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Relationship Id="rId22" Type="http://schemas.openxmlformats.org/officeDocument/2006/relationships/image" Target="../media/image3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0.png"/><Relationship Id="rId5" Type="http://schemas.openxmlformats.org/officeDocument/2006/relationships/image" Target="../media/image3260.png"/><Relationship Id="rId4" Type="http://schemas.openxmlformats.org/officeDocument/2006/relationships/image" Target="../media/image3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33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33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33.png"/><Relationship Id="rId7" Type="http://schemas.openxmlformats.org/officeDocument/2006/relationships/image" Target="../media/image3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33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396.png"/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12" Type="http://schemas.openxmlformats.org/officeDocument/2006/relationships/image" Target="../media/image395.png"/><Relationship Id="rId17" Type="http://schemas.openxmlformats.org/officeDocument/2006/relationships/image" Target="../media/image400.png"/><Relationship Id="rId2" Type="http://schemas.openxmlformats.org/officeDocument/2006/relationships/image" Target="../media/image333.png"/><Relationship Id="rId16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5" Type="http://schemas.openxmlformats.org/officeDocument/2006/relationships/image" Target="../media/image388.png"/><Relationship Id="rId15" Type="http://schemas.openxmlformats.org/officeDocument/2006/relationships/image" Target="../media/image398.png"/><Relationship Id="rId10" Type="http://schemas.openxmlformats.org/officeDocument/2006/relationships/image" Target="../media/image393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Relationship Id="rId14" Type="http://schemas.openxmlformats.org/officeDocument/2006/relationships/image" Target="../media/image39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5.png"/><Relationship Id="rId4" Type="http://schemas.openxmlformats.org/officeDocument/2006/relationships/image" Target="../media/image4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05415879-52D3-AE65-4F51-9A3CCB64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4912"/>
            <a:ext cx="7772400" cy="5181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782F47-4C68-C43A-CD73-83E857240C67}"/>
              </a:ext>
            </a:extLst>
          </p:cNvPr>
          <p:cNvSpPr txBox="1"/>
          <p:nvPr/>
        </p:nvSpPr>
        <p:spPr>
          <a:xfrm>
            <a:off x="1654015" y="5241846"/>
            <a:ext cx="8883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32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Interpretation of </a:t>
            </a:r>
            <a:r>
              <a:rPr lang="en" altLang="zh-CN" sz="3200" b="1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The Principles of Diffusion Models</a:t>
            </a:r>
            <a:endParaRPr lang="en" altLang="zh-CN" sz="3200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04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F9323F63-6C9B-DDAD-FF8B-DC66B5DA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05"/>
            <a:ext cx="1921525" cy="128101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959D13-9677-A0B5-1D50-607190BE7275}"/>
              </a:ext>
            </a:extLst>
          </p:cNvPr>
          <p:cNvSpPr txBox="1"/>
          <p:nvPr/>
        </p:nvSpPr>
        <p:spPr>
          <a:xfrm>
            <a:off x="749147" y="454970"/>
            <a:ext cx="2086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Contents</a:t>
            </a:r>
            <a:endParaRPr kumimoji="1"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CFF54C-BB4C-40D5-23A1-F5D844A729A8}"/>
              </a:ext>
            </a:extLst>
          </p:cNvPr>
          <p:cNvSpPr txBox="1"/>
          <p:nvPr/>
        </p:nvSpPr>
        <p:spPr>
          <a:xfrm>
            <a:off x="848299" y="1317250"/>
            <a:ext cx="7896905" cy="499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Deep Generative Models Introduction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Basic Principle of DDPM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VAE Perspective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Score-based Perspective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Flow-based Perspective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Sampling </a:t>
            </a:r>
            <a:endParaRPr kumimoji="1" lang="zh-CN" altLang="en-US" sz="3600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2261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A340F-6E62-29D7-3E8F-736F2DFA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Score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51E8C7-28C0-8258-83E1-0A37705B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083" y="1736766"/>
            <a:ext cx="7772400" cy="48359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C53070-EE22-873E-3104-1E7B12BF7E51}"/>
              </a:ext>
            </a:extLst>
          </p:cNvPr>
          <p:cNvSpPr txBox="1"/>
          <p:nvPr/>
        </p:nvSpPr>
        <p:spPr>
          <a:xfrm>
            <a:off x="582804" y="1256044"/>
            <a:ext cx="785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这里的思路转就是从学习数据分布本身转换到学习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数据分布的梯度特征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B66893-D0A2-3A9F-E5D3-7117D727B80B}"/>
                  </a:ext>
                </a:extLst>
              </p:cNvPr>
              <p:cNvSpPr txBox="1"/>
              <p:nvPr/>
            </p:nvSpPr>
            <p:spPr>
              <a:xfrm>
                <a:off x="1316334" y="1880573"/>
                <a:ext cx="25824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: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B66893-D0A2-3A9F-E5D3-7117D727B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34" y="1880573"/>
                <a:ext cx="2582426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A4B8E81-11BA-7190-25EF-904494A9BCFB}"/>
                  </a:ext>
                </a:extLst>
              </p:cNvPr>
              <p:cNvSpPr txBox="1"/>
              <p:nvPr/>
            </p:nvSpPr>
            <p:spPr>
              <a:xfrm>
                <a:off x="434265" y="3506874"/>
                <a:ext cx="1445075" cy="628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A4B8E81-11BA-7190-25EF-904494A9B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5" y="3506874"/>
                <a:ext cx="1445075" cy="62805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C9558B-2ED3-B37D-3156-8AB2FADD3C8C}"/>
                  </a:ext>
                </a:extLst>
              </p:cNvPr>
              <p:cNvSpPr txBox="1"/>
              <p:nvPr/>
            </p:nvSpPr>
            <p:spPr>
              <a:xfrm>
                <a:off x="532454" y="4214871"/>
                <a:ext cx="320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𝑍</m:t>
                          </m:r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C9558B-2ED3-B37D-3156-8AB2FADD3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4" y="4214871"/>
                <a:ext cx="3206775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9F6D65-FF18-175E-943C-2AD2026A5057}"/>
                  </a:ext>
                </a:extLst>
              </p:cNvPr>
              <p:cNvSpPr txBox="1"/>
              <p:nvPr/>
            </p:nvSpPr>
            <p:spPr>
              <a:xfrm>
                <a:off x="532454" y="4732773"/>
                <a:ext cx="3366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−0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29F6D65-FF18-175E-943C-2AD2026A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4" y="4732773"/>
                <a:ext cx="3366306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A323F3D-CCB7-0BB4-CFB6-6C22420B8E2F}"/>
              </a:ext>
            </a:extLst>
          </p:cNvPr>
          <p:cNvSpPr txBox="1"/>
          <p:nvPr/>
        </p:nvSpPr>
        <p:spPr>
          <a:xfrm>
            <a:off x="1960132" y="3664059"/>
            <a:ext cx="107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e.g., EBM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3523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C7CDF9E0-AA2B-024A-47EE-3A108FC68C2D}"/>
              </a:ext>
            </a:extLst>
          </p:cNvPr>
          <p:cNvSpPr/>
          <p:nvPr/>
        </p:nvSpPr>
        <p:spPr>
          <a:xfrm>
            <a:off x="2875503" y="2411604"/>
            <a:ext cx="6440994" cy="924449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390B0D5-277C-D050-2FAC-D7B60790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A77A790-EC41-DCD5-5870-B16A92245D2B}"/>
                  </a:ext>
                </a:extLst>
              </p:cNvPr>
              <p:cNvSpPr txBox="1"/>
              <p:nvPr/>
            </p:nvSpPr>
            <p:spPr>
              <a:xfrm>
                <a:off x="844062" y="1256044"/>
                <a:ext cx="6295378" cy="9227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假设有一个真实数据分布的概率密度梯度：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模型的生成数据分布的概率密度函数梯度：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A77A790-EC41-DCD5-5870-B16A92245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62" y="1256044"/>
                <a:ext cx="6295378" cy="922753"/>
              </a:xfrm>
              <a:prstGeom prst="rect">
                <a:avLst/>
              </a:prstGeom>
              <a:blipFill>
                <a:blip r:embed="rId2"/>
                <a:stretch>
                  <a:fillRect l="-604"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A81AAB-D539-5BE8-547E-CE9522811EB4}"/>
                  </a:ext>
                </a:extLst>
              </p:cNvPr>
              <p:cNvSpPr txBox="1"/>
              <p:nvPr/>
            </p:nvSpPr>
            <p:spPr>
              <a:xfrm>
                <a:off x="3210338" y="2542234"/>
                <a:ext cx="5771324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SM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data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A81AAB-D539-5BE8-547E-CE9522811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38" y="2542234"/>
                <a:ext cx="5771324" cy="610936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C731970-941A-D0EB-780F-948B82C05278}"/>
              </a:ext>
            </a:extLst>
          </p:cNvPr>
          <p:cNvSpPr txBox="1"/>
          <p:nvPr/>
        </p:nvSpPr>
        <p:spPr>
          <a:xfrm>
            <a:off x="844062" y="362745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如何计算？</a:t>
            </a:r>
          </a:p>
        </p:txBody>
      </p:sp>
    </p:spTree>
    <p:extLst>
      <p:ext uri="{BB962C8B-B14F-4D97-AF65-F5344CB8AC3E}">
        <p14:creationId xmlns:p14="http://schemas.microsoft.com/office/powerpoint/2010/main" val="9910737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E25040CC-DEDF-90D3-6FB1-22A151A92632}"/>
              </a:ext>
            </a:extLst>
          </p:cNvPr>
          <p:cNvSpPr/>
          <p:nvPr/>
        </p:nvSpPr>
        <p:spPr>
          <a:xfrm>
            <a:off x="7965648" y="3428999"/>
            <a:ext cx="1838227" cy="332295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F6D605-0A71-6920-C489-61D393A6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Score Matching</a:t>
            </a:r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758268-5A91-6F57-C692-8A1FAA96D304}"/>
              </a:ext>
            </a:extLst>
          </p:cNvPr>
          <p:cNvGrpSpPr/>
          <p:nvPr/>
        </p:nvGrpSpPr>
        <p:grpSpPr>
          <a:xfrm>
            <a:off x="2875503" y="1115367"/>
            <a:ext cx="6440994" cy="924449"/>
            <a:chOff x="684963" y="1115367"/>
            <a:chExt cx="6440994" cy="924449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B99E48ED-8B7A-B737-FE1C-63FB4ADDA1F7}"/>
                </a:ext>
              </a:extLst>
            </p:cNvPr>
            <p:cNvSpPr/>
            <p:nvPr/>
          </p:nvSpPr>
          <p:spPr>
            <a:xfrm>
              <a:off x="684963" y="1115367"/>
              <a:ext cx="6440994" cy="924449"/>
            </a:xfrm>
            <a:prstGeom prst="roundRect">
              <a:avLst/>
            </a:prstGeom>
            <a:solidFill>
              <a:srgbClr val="001C38"/>
            </a:solidFill>
            <a:ln>
              <a:solidFill>
                <a:srgbClr val="0062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9AFC7393-E987-7211-6ECF-85CBD4CFA65D}"/>
                    </a:ext>
                  </a:extLst>
                </p:cNvPr>
                <p:cNvSpPr txBox="1"/>
                <p:nvPr/>
              </p:nvSpPr>
              <p:spPr>
                <a:xfrm>
                  <a:off x="1019798" y="1245997"/>
                  <a:ext cx="5771324" cy="6109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SM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data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kumimoji="1" lang="en-US" altLang="zh-C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  <a:cs typeface="Calibri" panose="020F0502020204030204" pitchFamily="34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  <a:cs typeface="Calibri" panose="020F0502020204030204" pitchFamily="34" charset="0"/>
                                              </a:rPr>
                                              <m:t>𝜙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CN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  <a:cs typeface="Calibri" panose="020F050202020403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kumimoji="1" lang="en-US" altLang="zh-CN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  <a:cs typeface="Calibri" panose="020F0502020204030204" pitchFamily="34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zh-CN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  <a:cs typeface="Calibri" panose="020F0502020204030204" pitchFamily="34" charset="0"/>
                                              </a:rPr>
                                              <m:t>data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1" lang="en-US" altLang="zh-CN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  <a:cs typeface="Calibri" panose="020F050202020403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9AFC7393-E987-7211-6ECF-85CBD4CFA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798" y="1245997"/>
                  <a:ext cx="5771324" cy="610936"/>
                </a:xfrm>
                <a:prstGeom prst="rect">
                  <a:avLst/>
                </a:prstGeom>
                <a:blipFill>
                  <a:blip r:embed="rId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E7E98AF-3E0F-14AD-F12B-FA85A3F42B85}"/>
                  </a:ext>
                </a:extLst>
              </p:cNvPr>
              <p:cNvSpPr txBox="1"/>
              <p:nvPr/>
            </p:nvSpPr>
            <p:spPr>
              <a:xfrm>
                <a:off x="894303" y="2441749"/>
                <a:ext cx="5466368" cy="737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data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E7E98AF-3E0F-14AD-F12B-FA85A3F42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03" y="2441749"/>
                <a:ext cx="5466368" cy="737894"/>
              </a:xfrm>
              <a:prstGeom prst="rect">
                <a:avLst/>
              </a:prstGeom>
              <a:blipFill>
                <a:blip r:embed="rId3"/>
                <a:stretch>
                  <a:fillRect l="-7425" t="-144068" b="-22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BD39AB-F0A4-13E4-807E-DE68631710CF}"/>
                  </a:ext>
                </a:extLst>
              </p:cNvPr>
              <p:cNvSpPr txBox="1"/>
              <p:nvPr/>
            </p:nvSpPr>
            <p:spPr>
              <a:xfrm>
                <a:off x="914069" y="3179643"/>
                <a:ext cx="9408025" cy="737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data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BD39AB-F0A4-13E4-807E-DE6863171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69" y="3179643"/>
                <a:ext cx="9408025" cy="737894"/>
              </a:xfrm>
              <a:prstGeom prst="rect">
                <a:avLst/>
              </a:prstGeom>
              <a:blipFill>
                <a:blip r:embed="rId4"/>
                <a:stretch>
                  <a:fillRect l="-4723" t="-144068" b="-22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FE4E534-3985-49BA-2196-1F4B7F6472AB}"/>
              </a:ext>
            </a:extLst>
          </p:cNvPr>
          <p:cNvSpPr txBox="1"/>
          <p:nvPr/>
        </p:nvSpPr>
        <p:spPr>
          <a:xfrm>
            <a:off x="8561595" y="2906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常数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F17B0D-2D9B-83EB-B67F-D5DC2E4030DD}"/>
              </a:ext>
            </a:extLst>
          </p:cNvPr>
          <p:cNvSpPr txBox="1"/>
          <p:nvPr/>
        </p:nvSpPr>
        <p:spPr>
          <a:xfrm>
            <a:off x="443060" y="41289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单独考虑第二项：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A88281-568D-DE34-0A58-F12E1270D81A}"/>
                  </a:ext>
                </a:extLst>
              </p:cNvPr>
              <p:cNvSpPr txBox="1"/>
              <p:nvPr/>
            </p:nvSpPr>
            <p:spPr>
              <a:xfrm>
                <a:off x="2474385" y="3972779"/>
                <a:ext cx="4948791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A88281-568D-DE34-0A58-F12E1270D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385" y="3972779"/>
                <a:ext cx="4948791" cy="818814"/>
              </a:xfrm>
              <a:prstGeom prst="rect">
                <a:avLst/>
              </a:prstGeom>
              <a:blipFill>
                <a:blip r:embed="rId5"/>
                <a:stretch>
                  <a:fillRect l="-9207" t="-128788" b="-18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E9FB33C-404D-BA49-45D6-6823097A8E27}"/>
                  </a:ext>
                </a:extLst>
              </p:cNvPr>
              <p:cNvSpPr txBox="1"/>
              <p:nvPr/>
            </p:nvSpPr>
            <p:spPr>
              <a:xfrm>
                <a:off x="443060" y="4835951"/>
                <a:ext cx="5572295" cy="555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注意到：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∇</m:t>
                    </m:r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∇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，也就是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E9FB33C-404D-BA49-45D6-6823097A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60" y="4835951"/>
                <a:ext cx="5572295" cy="555280"/>
              </a:xfrm>
              <a:prstGeom prst="rect">
                <a:avLst/>
              </a:prstGeom>
              <a:blipFill>
                <a:blip r:embed="rId6"/>
                <a:stretch>
                  <a:fillRect l="-1139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52D6651-EEC4-9CA1-E864-2D723D24DDDE}"/>
                  </a:ext>
                </a:extLst>
              </p:cNvPr>
              <p:cNvSpPr txBox="1"/>
              <p:nvPr/>
            </p:nvSpPr>
            <p:spPr>
              <a:xfrm>
                <a:off x="6410364" y="4704184"/>
                <a:ext cx="4693336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52D6651-EEC4-9CA1-E864-2D723D24D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364" y="4704184"/>
                <a:ext cx="4693336" cy="818814"/>
              </a:xfrm>
              <a:prstGeom prst="rect">
                <a:avLst/>
              </a:prstGeom>
              <a:blipFill>
                <a:blip r:embed="rId7"/>
                <a:stretch>
                  <a:fillRect l="-8895" t="-132308" b="-19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>
            <a:extLst>
              <a:ext uri="{FF2B5EF4-FFF2-40B4-BE49-F238E27FC236}">
                <a16:creationId xmlns:a16="http://schemas.microsoft.com/office/drawing/2014/main" id="{F2CA5466-3F66-54B4-F15F-BD2C5A7A40AD}"/>
              </a:ext>
            </a:extLst>
          </p:cNvPr>
          <p:cNvSpPr/>
          <p:nvPr/>
        </p:nvSpPr>
        <p:spPr>
          <a:xfrm>
            <a:off x="6053981" y="4807775"/>
            <a:ext cx="265376" cy="611633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0989B3D-33E9-9F81-29AB-8D24752D5822}"/>
                  </a:ext>
                </a:extLst>
              </p:cNvPr>
              <p:cNvSpPr txBox="1"/>
              <p:nvPr/>
            </p:nvSpPr>
            <p:spPr>
              <a:xfrm>
                <a:off x="4252611" y="5712643"/>
                <a:ext cx="3686778" cy="658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0989B3D-33E9-9F81-29AB-8D24752D5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611" y="5712643"/>
                <a:ext cx="3686778" cy="658706"/>
              </a:xfrm>
              <a:prstGeom prst="rect">
                <a:avLst/>
              </a:prstGeom>
              <a:blipFill>
                <a:blip r:embed="rId8"/>
                <a:stretch>
                  <a:fillRect l="-12759" t="-169811" b="-247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8143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E540D-3982-3DDC-B2F0-01217273E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EBFCA-06C1-57E5-6345-9C3939C4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Score Matching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8C9AC9-A65A-6472-CDEF-4555EAC8715D}"/>
                  </a:ext>
                </a:extLst>
              </p:cNvPr>
              <p:cNvSpPr txBox="1"/>
              <p:nvPr/>
            </p:nvSpPr>
            <p:spPr>
              <a:xfrm>
                <a:off x="953229" y="1187777"/>
                <a:ext cx="3686778" cy="658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8C9AC9-A65A-6472-CDEF-4555EAC87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29" y="1187777"/>
                <a:ext cx="3686778" cy="658706"/>
              </a:xfrm>
              <a:prstGeom prst="rect">
                <a:avLst/>
              </a:prstGeom>
              <a:blipFill>
                <a:blip r:embed="rId2"/>
                <a:stretch>
                  <a:fillRect l="-12329" t="-171698" b="-247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9E185C8F-0ADE-4B75-BD8A-2872469670B2}"/>
              </a:ext>
            </a:extLst>
          </p:cNvPr>
          <p:cNvSpPr txBox="1"/>
          <p:nvPr/>
        </p:nvSpPr>
        <p:spPr>
          <a:xfrm>
            <a:off x="1036948" y="2073897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介绍几个数学工具：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EEAE3FF-D8F8-7266-54CA-A23BCF47CDC1}"/>
                  </a:ext>
                </a:extLst>
              </p:cNvPr>
              <p:cNvSpPr txBox="1"/>
              <p:nvPr/>
            </p:nvSpPr>
            <p:spPr>
              <a:xfrm>
                <a:off x="1668544" y="2677213"/>
                <a:ext cx="7381187" cy="1476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分部积分：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𝑏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𝑏</m:t>
                          </m:r>
                        </m:sup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EEAE3FF-D8F8-7266-54CA-A23BCF47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544" y="2677213"/>
                <a:ext cx="7381187" cy="1476173"/>
              </a:xfrm>
              <a:prstGeom prst="rect">
                <a:avLst/>
              </a:prstGeom>
              <a:blipFill>
                <a:blip r:embed="rId3"/>
                <a:stretch>
                  <a:fillRect l="-687" t="-29060" b="-10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A5873B3-A3E6-2DF8-C304-F7585B4B644E}"/>
                  </a:ext>
                </a:extLst>
              </p:cNvPr>
              <p:cNvSpPr txBox="1"/>
              <p:nvPr/>
            </p:nvSpPr>
            <p:spPr>
              <a:xfrm>
                <a:off x="1677971" y="4364610"/>
                <a:ext cx="7371760" cy="1529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推广到高维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𝑭</m:t>
                          </m:r>
                          <m:d>
                            <m:dPr>
                              <m:ctrlPr>
                                <a:rPr kumimoji="1"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𝐝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𝑭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𝒏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𝑺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A5873B3-A3E6-2DF8-C304-F7585B4B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71" y="4364610"/>
                <a:ext cx="7371760" cy="1529265"/>
              </a:xfrm>
              <a:prstGeom prst="rect">
                <a:avLst/>
              </a:prstGeom>
              <a:blipFill>
                <a:blip r:embed="rId4"/>
                <a:stretch>
                  <a:fillRect l="-688" t="-26230" b="-98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3161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4D5EB-9F80-8BF5-CF77-FDBAEB71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7AB19291-9804-0DB3-4A3E-8F684BEDC01F}"/>
              </a:ext>
            </a:extLst>
          </p:cNvPr>
          <p:cNvSpPr/>
          <p:nvPr/>
        </p:nvSpPr>
        <p:spPr>
          <a:xfrm>
            <a:off x="1517715" y="1970202"/>
            <a:ext cx="3044858" cy="852492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E4EF0D7-BC84-21EC-BBB4-6C650E38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Score Matching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A35126-DCB0-1BC3-6800-7F6F2626224F}"/>
                  </a:ext>
                </a:extLst>
              </p:cNvPr>
              <p:cNvSpPr txBox="1"/>
              <p:nvPr/>
            </p:nvSpPr>
            <p:spPr>
              <a:xfrm>
                <a:off x="953229" y="1187777"/>
                <a:ext cx="3686778" cy="658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CA35126-DCB0-1BC3-6800-7F6F26262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29" y="1187777"/>
                <a:ext cx="3686778" cy="658706"/>
              </a:xfrm>
              <a:prstGeom prst="rect">
                <a:avLst/>
              </a:prstGeom>
              <a:blipFill>
                <a:blip r:embed="rId2"/>
                <a:stretch>
                  <a:fillRect l="-12329" t="-171698" b="-247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D2693D-CE71-A949-CFDA-507277A0D671}"/>
                  </a:ext>
                </a:extLst>
              </p:cNvPr>
              <p:cNvSpPr txBox="1"/>
              <p:nvPr/>
            </p:nvSpPr>
            <p:spPr>
              <a:xfrm>
                <a:off x="1244338" y="2083324"/>
                <a:ext cx="6843925" cy="739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D2693D-CE71-A949-CFDA-507277A0D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338" y="2083324"/>
                <a:ext cx="6843925" cy="739370"/>
              </a:xfrm>
              <a:prstGeom prst="rect">
                <a:avLst/>
              </a:prstGeom>
              <a:blipFill>
                <a:blip r:embed="rId3"/>
                <a:stretch>
                  <a:fillRect l="-8889" t="-144068" b="-220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3725C5E-91D4-21EA-53C0-3F6E99F93DFD}"/>
              </a:ext>
            </a:extLst>
          </p:cNvPr>
          <p:cNvSpPr txBox="1"/>
          <p:nvPr/>
        </p:nvSpPr>
        <p:spPr>
          <a:xfrm>
            <a:off x="1244338" y="3101419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一个无限大的球的边界上概率密度一定是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0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76706DA-D3E1-170D-9C88-73921D016DDF}"/>
                  </a:ext>
                </a:extLst>
              </p:cNvPr>
              <p:cNvSpPr txBox="1"/>
              <p:nvPr/>
            </p:nvSpPr>
            <p:spPr>
              <a:xfrm>
                <a:off x="1244338" y="3959258"/>
                <a:ext cx="7241791" cy="737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div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76706DA-D3E1-170D-9C88-73921D016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338" y="3959258"/>
                <a:ext cx="7241791" cy="737894"/>
              </a:xfrm>
              <a:prstGeom prst="rect">
                <a:avLst/>
              </a:prstGeom>
              <a:blipFill>
                <a:blip r:embed="rId4"/>
                <a:stretch>
                  <a:fillRect l="-5420" t="-140000" b="-2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232B56-7C2C-0C0E-86D0-0BBA920C8E09}"/>
                  </a:ext>
                </a:extLst>
              </p:cNvPr>
              <p:cNvSpPr txBox="1"/>
              <p:nvPr/>
            </p:nvSpPr>
            <p:spPr>
              <a:xfrm>
                <a:off x="1244338" y="4977044"/>
                <a:ext cx="1004820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div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𝜕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232B56-7C2C-0C0E-86D0-0BBA920C8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338" y="4977044"/>
                <a:ext cx="10048200" cy="871264"/>
              </a:xfrm>
              <a:prstGeom prst="rect">
                <a:avLst/>
              </a:prstGeom>
              <a:blipFill>
                <a:blip r:embed="rId5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7471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60433-2558-5E9C-F2F8-F093A9CA1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BAAA3-6CB3-AB50-C2B3-C0065ECC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Score Matching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D4D6599-106C-00B9-F7E3-C011D9AA5DA9}"/>
                  </a:ext>
                </a:extLst>
              </p:cNvPr>
              <p:cNvSpPr txBox="1"/>
              <p:nvPr/>
            </p:nvSpPr>
            <p:spPr>
              <a:xfrm>
                <a:off x="953229" y="1187777"/>
                <a:ext cx="676787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D4D6599-106C-00B9-F7E3-C011D9AA5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29" y="1187777"/>
                <a:ext cx="6767878" cy="871264"/>
              </a:xfrm>
              <a:prstGeom prst="rect">
                <a:avLst/>
              </a:prstGeom>
              <a:blipFill>
                <a:blip r:embed="rId2"/>
                <a:stretch>
                  <a:fillRect l="-6542" t="-114286" b="-17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012C507-E0CD-4327-516C-81624A0E74DF}"/>
              </a:ext>
            </a:extLst>
          </p:cNvPr>
          <p:cNvSpPr txBox="1"/>
          <p:nvPr/>
        </p:nvSpPr>
        <p:spPr>
          <a:xfrm>
            <a:off x="7899662" y="1517715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Hessian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矩阵的对角线的和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F8C4A8-8277-7945-7221-AD5E4B01AE8E}"/>
                  </a:ext>
                </a:extLst>
              </p:cNvPr>
              <p:cNvSpPr txBox="1"/>
              <p:nvPr/>
            </p:nvSpPr>
            <p:spPr>
              <a:xfrm>
                <a:off x="1121790" y="2245971"/>
                <a:ext cx="3363998" cy="417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F8C4A8-8277-7945-7221-AD5E4B01A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90" y="2245971"/>
                <a:ext cx="3363998" cy="417230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F0FDCE4-1873-6498-27B2-67CB1C63C2CE}"/>
              </a:ext>
            </a:extLst>
          </p:cNvPr>
          <p:cNvSpPr txBox="1"/>
          <p:nvPr/>
        </p:nvSpPr>
        <p:spPr>
          <a:xfrm>
            <a:off x="857839" y="306371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因此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383D27E-9A6C-D845-DB20-044F2E93C953}"/>
                  </a:ext>
                </a:extLst>
              </p:cNvPr>
              <p:cNvSpPr txBox="1"/>
              <p:nvPr/>
            </p:nvSpPr>
            <p:spPr>
              <a:xfrm>
                <a:off x="1695341" y="2850131"/>
                <a:ext cx="9170780" cy="737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data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383D27E-9A6C-D845-DB20-044F2E93C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41" y="2850131"/>
                <a:ext cx="9170780" cy="737894"/>
              </a:xfrm>
              <a:prstGeom prst="rect">
                <a:avLst/>
              </a:prstGeom>
              <a:blipFill>
                <a:blip r:embed="rId4"/>
                <a:stretch>
                  <a:fillRect l="-7192" t="-144068" b="-222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715E0A3-60FC-3371-1606-2149B4B04948}"/>
                  </a:ext>
                </a:extLst>
              </p:cNvPr>
              <p:cNvSpPr txBox="1"/>
              <p:nvPr/>
            </p:nvSpPr>
            <p:spPr>
              <a:xfrm>
                <a:off x="999241" y="3876035"/>
                <a:ext cx="7028271" cy="737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715E0A3-60FC-3371-1606-2149B4B04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1" y="3876035"/>
                <a:ext cx="7028271" cy="737894"/>
              </a:xfrm>
              <a:prstGeom prst="rect">
                <a:avLst/>
              </a:prstGeom>
              <a:blipFill>
                <a:blip r:embed="rId5"/>
                <a:stretch>
                  <a:fillRect l="-6306" t="-144068" b="-220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C77E19D-A604-3FAE-0645-28ED30DE9DAF}"/>
                  </a:ext>
                </a:extLst>
              </p:cNvPr>
              <p:cNvSpPr txBox="1"/>
              <p:nvPr/>
            </p:nvSpPr>
            <p:spPr>
              <a:xfrm>
                <a:off x="999241" y="4901938"/>
                <a:ext cx="9698039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C77E19D-A604-3FAE-0645-28ED30DE9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1" y="4901938"/>
                <a:ext cx="9698039" cy="620234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3801CE8-54D0-A346-D770-A039F48BDACF}"/>
                  </a:ext>
                </a:extLst>
              </p:cNvPr>
              <p:cNvSpPr txBox="1"/>
              <p:nvPr/>
            </p:nvSpPr>
            <p:spPr>
              <a:xfrm>
                <a:off x="3549630" y="5976594"/>
                <a:ext cx="5092741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SM</m:t>
                          </m:r>
                        </m:sub>
                      </m:sSub>
                      <m: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3801CE8-54D0-A346-D770-A039F48BD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30" y="5976594"/>
                <a:ext cx="5092741" cy="620234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0626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89B42-A689-E9C9-8CC0-B98E0E50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D27756-8067-0C05-EECF-EF70AAB85FD0}"/>
              </a:ext>
            </a:extLst>
          </p:cNvPr>
          <p:cNvSpPr txBox="1"/>
          <p:nvPr/>
        </p:nvSpPr>
        <p:spPr>
          <a:xfrm>
            <a:off x="952107" y="1423447"/>
            <a:ext cx="1858201" cy="463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前向扩散过程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A38D5B3A-02C9-0CA4-4DF7-D2065F789781}"/>
              </a:ext>
            </a:extLst>
          </p:cNvPr>
          <p:cNvSpPr/>
          <p:nvPr/>
        </p:nvSpPr>
        <p:spPr>
          <a:xfrm>
            <a:off x="1204336" y="2620651"/>
            <a:ext cx="2464987" cy="1894787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研究单个粒子的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运动规律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33FC919-5189-A30E-2F5C-8AB86A42A279}"/>
              </a:ext>
            </a:extLst>
          </p:cNvPr>
          <p:cNvSpPr/>
          <p:nvPr/>
        </p:nvSpPr>
        <p:spPr>
          <a:xfrm>
            <a:off x="4863507" y="2620651"/>
            <a:ext cx="2464987" cy="1894787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研究观测函数的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演化规律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47362E3-941C-21D4-1D6A-96E30D5AF6AC}"/>
              </a:ext>
            </a:extLst>
          </p:cNvPr>
          <p:cNvSpPr/>
          <p:nvPr/>
        </p:nvSpPr>
        <p:spPr>
          <a:xfrm>
            <a:off x="8522678" y="2620651"/>
            <a:ext cx="2464987" cy="1894787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研究数据分布的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演化规律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AB3899B5-140F-2C8A-09E5-D661085126B0}"/>
              </a:ext>
            </a:extLst>
          </p:cNvPr>
          <p:cNvSpPr/>
          <p:nvPr/>
        </p:nvSpPr>
        <p:spPr>
          <a:xfrm>
            <a:off x="4044885" y="3073137"/>
            <a:ext cx="443060" cy="989815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DCF40067-5BFB-6D81-D5C6-5E072CB255D8}"/>
              </a:ext>
            </a:extLst>
          </p:cNvPr>
          <p:cNvSpPr/>
          <p:nvPr/>
        </p:nvSpPr>
        <p:spPr>
          <a:xfrm>
            <a:off x="7704056" y="3073137"/>
            <a:ext cx="443060" cy="989815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D12C11-FB63-ED28-AA7C-1A3195B6E386}"/>
              </a:ext>
            </a:extLst>
          </p:cNvPr>
          <p:cNvSpPr txBox="1"/>
          <p:nvPr/>
        </p:nvSpPr>
        <p:spPr>
          <a:xfrm>
            <a:off x="952107" y="5137608"/>
            <a:ext cx="693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在研究之前，先介绍下爱因斯坦从宏观角度研究扩散方程的过程</a:t>
            </a:r>
          </a:p>
        </p:txBody>
      </p:sp>
    </p:spTree>
    <p:extLst>
      <p:ext uri="{BB962C8B-B14F-4D97-AF65-F5344CB8AC3E}">
        <p14:creationId xmlns:p14="http://schemas.microsoft.com/office/powerpoint/2010/main" val="26818127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9199-067A-234A-A179-5FA6BAAB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Albert Einstein</a:t>
            </a:r>
            <a:endParaRPr kumimoji="1" lang="zh-CN" altLang="en-US" dirty="0"/>
          </a:p>
        </p:txBody>
      </p:sp>
      <p:pic>
        <p:nvPicPr>
          <p:cNvPr id="3" name="图片 2" descr="穿着西装笔挺的男子与配字&#10;&#10;描述已自动生成">
            <a:extLst>
              <a:ext uri="{FF2B5EF4-FFF2-40B4-BE49-F238E27FC236}">
                <a16:creationId xmlns:a16="http://schemas.microsoft.com/office/drawing/2014/main" id="{71D3CF08-C60D-40AB-6A3A-4575C3301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8" y="1516284"/>
            <a:ext cx="4990296" cy="49902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567EE1-BF51-6AFD-91FD-8601B79C3BBD}"/>
              </a:ext>
            </a:extLst>
          </p:cNvPr>
          <p:cNvSpPr txBox="1"/>
          <p:nvPr/>
        </p:nvSpPr>
        <p:spPr>
          <a:xfrm>
            <a:off x="5787342" y="1585732"/>
            <a:ext cx="6041985" cy="373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1905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年，爱因斯坦对布朗运动进行了数学描述，并且通过利用随机建模，证实了布朗运动中的粒子位移服从正态分布。</a:t>
            </a:r>
            <a:br>
              <a:rPr lang="zh-CN" altLang="en-US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1905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年被称为“奇迹年”，爱因斯坦总共研究处三项成果：</a:t>
            </a:r>
            <a:endParaRPr lang="en-US" altLang="zh-CN" sz="200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狭义相对论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光电效应，获得诺贝尔奖</a:t>
            </a:r>
            <a:endParaRPr lang="en-US" altLang="zh-CN" sz="200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解释了布朗运动，促进了分子的发现</a:t>
            </a:r>
          </a:p>
        </p:txBody>
      </p:sp>
    </p:spTree>
    <p:extLst>
      <p:ext uri="{BB962C8B-B14F-4D97-AF65-F5344CB8AC3E}">
        <p14:creationId xmlns:p14="http://schemas.microsoft.com/office/powerpoint/2010/main" val="644739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85967-E807-23D8-518A-A654C5F4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Albert Einstein</a:t>
            </a:r>
            <a:endParaRPr kumimoji="1" lang="zh-CN" altLang="en-US" dirty="0"/>
          </a:p>
        </p:txBody>
      </p:sp>
      <p:pic>
        <p:nvPicPr>
          <p:cNvPr id="3" name="图片 2" descr="银色的金属&#10;&#10;描述已自动生成">
            <a:extLst>
              <a:ext uri="{FF2B5EF4-FFF2-40B4-BE49-F238E27FC236}">
                <a16:creationId xmlns:a16="http://schemas.microsoft.com/office/drawing/2014/main" id="{17312553-002E-BA3D-5715-51BC8940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73" y="1420009"/>
            <a:ext cx="3112815" cy="17787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CAFB39A-5DCD-98B1-8C60-DEEA25FD9BA9}"/>
              </a:ext>
            </a:extLst>
          </p:cNvPr>
          <p:cNvSpPr txBox="1"/>
          <p:nvPr/>
        </p:nvSpPr>
        <p:spPr>
          <a:xfrm>
            <a:off x="494851" y="3345628"/>
            <a:ext cx="11467653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问题：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物理中的扩散问题（</a:t>
            </a:r>
            <a:r>
              <a:rPr lang="en" altLang="zh-C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Diffusion</a:t>
            </a:r>
            <a:r>
              <a:rPr lang="zh-CN" altLang="en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顺带说一下，这里的扩散和图像生成模型中的扩散是一回事。</a:t>
            </a:r>
            <a:endParaRPr lang="en-US" altLang="zh-CN" sz="200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假设有一个“细长”的管子，里面充满了水，这个管子非常地“细”，无限地“长”，因此可以看作是一个一维对象，现在在某一个点滴入一滴墨水，墨水会在水中开始扩散，并且随着时间的推移，墨水分子会在水中形成某种分布。</a:t>
            </a:r>
            <a:endParaRPr lang="en-US" altLang="zh-CN" sz="200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现在，需要证明，这个分布就是高斯分布。</a:t>
            </a:r>
          </a:p>
        </p:txBody>
      </p:sp>
      <p:sp>
        <p:nvSpPr>
          <p:cNvPr id="5" name="圆柱体 4">
            <a:extLst>
              <a:ext uri="{FF2B5EF4-FFF2-40B4-BE49-F238E27FC236}">
                <a16:creationId xmlns:a16="http://schemas.microsoft.com/office/drawing/2014/main" id="{1A389435-CE6E-93DA-6ED8-129D1FD40D06}"/>
              </a:ext>
            </a:extLst>
          </p:cNvPr>
          <p:cNvSpPr/>
          <p:nvPr/>
        </p:nvSpPr>
        <p:spPr>
          <a:xfrm rot="5400000">
            <a:off x="7804090" y="-809046"/>
            <a:ext cx="301214" cy="7714398"/>
          </a:xfrm>
          <a:prstGeom prst="can">
            <a:avLst/>
          </a:prstGeom>
          <a:pattFill prst="pct80">
            <a:fgClr>
              <a:srgbClr val="0070C0"/>
            </a:fgClr>
            <a:bgClr>
              <a:schemeClr val="bg1"/>
            </a:bgClr>
          </a:patt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B54ED12A-DD9C-35A9-85D7-33C787014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4697" y="2294822"/>
            <a:ext cx="753331" cy="753331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B98442D-F3AE-EC5D-C842-8AA69427C0C8}"/>
              </a:ext>
            </a:extLst>
          </p:cNvPr>
          <p:cNvCxnSpPr/>
          <p:nvPr/>
        </p:nvCxnSpPr>
        <p:spPr>
          <a:xfrm>
            <a:off x="3969572" y="3048153"/>
            <a:ext cx="79929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5E1097-6327-9979-DFE8-0D9FB31CD3E3}"/>
                  </a:ext>
                </a:extLst>
              </p:cNvPr>
              <p:cNvSpPr txBox="1"/>
              <p:nvPr/>
            </p:nvSpPr>
            <p:spPr>
              <a:xfrm>
                <a:off x="11888420" y="2718196"/>
                <a:ext cx="40402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5E1097-6327-9979-DFE8-0D9FB31CD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420" y="2718196"/>
                <a:ext cx="40402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1391F8A-6A86-3F69-E587-E92BBA570FBA}"/>
              </a:ext>
            </a:extLst>
          </p:cNvPr>
          <p:cNvCxnSpPr>
            <a:cxnSpLocks/>
          </p:cNvCxnSpPr>
          <p:nvPr/>
        </p:nvCxnSpPr>
        <p:spPr>
          <a:xfrm flipH="1">
            <a:off x="5580614" y="1553139"/>
            <a:ext cx="1844032" cy="149501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5FE00CD-B582-1D71-CAAF-7A562A277A3B}"/>
                  </a:ext>
                </a:extLst>
              </p:cNvPr>
              <p:cNvSpPr txBox="1"/>
              <p:nvPr/>
            </p:nvSpPr>
            <p:spPr>
              <a:xfrm>
                <a:off x="5378603" y="2940546"/>
                <a:ext cx="4040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5FE00CD-B582-1D71-CAAF-7A562A277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603" y="2940546"/>
                <a:ext cx="40402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F685086-9624-EE7C-508D-C21F41DC305E}"/>
              </a:ext>
            </a:extLst>
          </p:cNvPr>
          <p:cNvCxnSpPr/>
          <p:nvPr/>
        </p:nvCxnSpPr>
        <p:spPr>
          <a:xfrm flipV="1">
            <a:off x="3969572" y="1216152"/>
            <a:ext cx="2385508" cy="1832001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2FDA4E7-031B-2238-186D-15EF6D68F26B}"/>
                  </a:ext>
                </a:extLst>
              </p:cNvPr>
              <p:cNvSpPr txBox="1"/>
              <p:nvPr/>
            </p:nvSpPr>
            <p:spPr>
              <a:xfrm>
                <a:off x="6228677" y="1026872"/>
                <a:ext cx="3672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𝑡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2FDA4E7-031B-2238-186D-15EF6D68F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77" y="1026872"/>
                <a:ext cx="36728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A8E17707-1F34-51DD-AED3-53E3D485B983}"/>
              </a:ext>
            </a:extLst>
          </p:cNvPr>
          <p:cNvCxnSpPr>
            <a:cxnSpLocks/>
          </p:cNvCxnSpPr>
          <p:nvPr/>
        </p:nvCxnSpPr>
        <p:spPr>
          <a:xfrm flipH="1">
            <a:off x="5162326" y="2132152"/>
            <a:ext cx="15156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0626017-BDEF-1FFC-B7A7-5C9E3CA932BB}"/>
                  </a:ext>
                </a:extLst>
              </p:cNvPr>
              <p:cNvSpPr txBox="1"/>
              <p:nvPr/>
            </p:nvSpPr>
            <p:spPr>
              <a:xfrm>
                <a:off x="4776389" y="1906344"/>
                <a:ext cx="3672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𝑡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0626017-BDEF-1FFC-B7A7-5C9E3CA93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389" y="1906344"/>
                <a:ext cx="36728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F24FF2-A921-2D9B-3072-DEA197AD1DC8}"/>
                  </a:ext>
                </a:extLst>
              </p:cNvPr>
              <p:cNvSpPr txBox="1"/>
              <p:nvPr/>
            </p:nvSpPr>
            <p:spPr>
              <a:xfrm>
                <a:off x="6669937" y="1962653"/>
                <a:ext cx="52480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：在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𝑡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时刻，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位置处，墨水分子的数量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F24FF2-A921-2D9B-3072-DEA197AD1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937" y="1962653"/>
                <a:ext cx="5248040" cy="400110"/>
              </a:xfrm>
              <a:prstGeom prst="rect">
                <a:avLst/>
              </a:prstGeom>
              <a:blipFill>
                <a:blip r:embed="rId9"/>
                <a:stretch>
                  <a:fillRect l="-483" t="-9091" r="-242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4B336D7-2F59-6873-4961-B0CE5659DAA2}"/>
                  </a:ext>
                </a:extLst>
              </p:cNvPr>
              <p:cNvSpPr txBox="1"/>
              <p:nvPr/>
            </p:nvSpPr>
            <p:spPr>
              <a:xfrm>
                <a:off x="3672981" y="2890847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4B336D7-2F59-6873-4961-B0CE5659D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81" y="2890847"/>
                <a:ext cx="4026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9D357301-339F-462C-8676-CA05B91616D4}"/>
              </a:ext>
            </a:extLst>
          </p:cNvPr>
          <p:cNvCxnSpPr>
            <a:cxnSpLocks/>
          </p:cNvCxnSpPr>
          <p:nvPr/>
        </p:nvCxnSpPr>
        <p:spPr>
          <a:xfrm flipH="1">
            <a:off x="5952629" y="1550363"/>
            <a:ext cx="15156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E367BED-190D-F985-5182-8191F673A1CB}"/>
                  </a:ext>
                </a:extLst>
              </p:cNvPr>
              <p:cNvSpPr txBox="1"/>
              <p:nvPr/>
            </p:nvSpPr>
            <p:spPr>
              <a:xfrm>
                <a:off x="5137792" y="1290702"/>
                <a:ext cx="7961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𝑡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𝜏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E367BED-190D-F985-5182-8191F673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792" y="1290702"/>
                <a:ext cx="79618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2298023-4EDD-0AA3-4A72-26938BBD6E44}"/>
                  </a:ext>
                </a:extLst>
              </p:cNvPr>
              <p:cNvSpPr txBox="1"/>
              <p:nvPr/>
            </p:nvSpPr>
            <p:spPr>
              <a:xfrm>
                <a:off x="6739705" y="1098936"/>
                <a:ext cx="13973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2298023-4EDD-0AA3-4A72-26938BBD6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705" y="1098936"/>
                <a:ext cx="1397306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2694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02D77-C52B-A0CD-96B0-CBF46F9E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Albert Einstein</a:t>
            </a:r>
            <a:endParaRPr kumimoji="1" lang="zh-CN" altLang="en-US" dirty="0"/>
          </a:p>
        </p:txBody>
      </p:sp>
      <p:sp>
        <p:nvSpPr>
          <p:cNvPr id="3" name="圆柱体 2">
            <a:extLst>
              <a:ext uri="{FF2B5EF4-FFF2-40B4-BE49-F238E27FC236}">
                <a16:creationId xmlns:a16="http://schemas.microsoft.com/office/drawing/2014/main" id="{42789E2F-4467-E3BF-73C9-E6193BE32499}"/>
              </a:ext>
            </a:extLst>
          </p:cNvPr>
          <p:cNvSpPr/>
          <p:nvPr/>
        </p:nvSpPr>
        <p:spPr>
          <a:xfrm rot="5400000">
            <a:off x="5399937" y="-578806"/>
            <a:ext cx="301214" cy="7714398"/>
          </a:xfrm>
          <a:prstGeom prst="can">
            <a:avLst/>
          </a:prstGeom>
          <a:pattFill prst="pct80">
            <a:fgClr>
              <a:srgbClr val="0070C0"/>
            </a:fgClr>
            <a:bgClr>
              <a:schemeClr val="bg1"/>
            </a:bgClr>
          </a:patt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A698163-744A-E0D1-97DC-64F6496E3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0544" y="2525062"/>
            <a:ext cx="753331" cy="753331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EF48F3E4-DA14-08E1-2167-7C72407E849B}"/>
              </a:ext>
            </a:extLst>
          </p:cNvPr>
          <p:cNvCxnSpPr/>
          <p:nvPr/>
        </p:nvCxnSpPr>
        <p:spPr>
          <a:xfrm>
            <a:off x="1565419" y="3278393"/>
            <a:ext cx="79929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4E156B-E353-A8F1-64E1-E6AA37D657F3}"/>
                  </a:ext>
                </a:extLst>
              </p:cNvPr>
              <p:cNvSpPr txBox="1"/>
              <p:nvPr/>
            </p:nvSpPr>
            <p:spPr>
              <a:xfrm>
                <a:off x="9484267" y="2948436"/>
                <a:ext cx="40402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64E156B-E353-A8F1-64E1-E6AA37D65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267" y="2948436"/>
                <a:ext cx="40402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A6A12F30-8DFE-6B6E-DED7-9F5BFF45E54D}"/>
              </a:ext>
            </a:extLst>
          </p:cNvPr>
          <p:cNvCxnSpPr>
            <a:cxnSpLocks/>
          </p:cNvCxnSpPr>
          <p:nvPr/>
        </p:nvCxnSpPr>
        <p:spPr>
          <a:xfrm flipH="1">
            <a:off x="3176461" y="1783379"/>
            <a:ext cx="1844032" cy="149501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A323277-73A1-7ABC-7539-5C6DB80C749F}"/>
                  </a:ext>
                </a:extLst>
              </p:cNvPr>
              <p:cNvSpPr txBox="1"/>
              <p:nvPr/>
            </p:nvSpPr>
            <p:spPr>
              <a:xfrm>
                <a:off x="2974450" y="3188767"/>
                <a:ext cx="4040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A323277-73A1-7ABC-7539-5C6DB80C7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450" y="3188767"/>
                <a:ext cx="40402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B15C062-54D9-4079-EF0E-97F66B3F9B2F}"/>
              </a:ext>
            </a:extLst>
          </p:cNvPr>
          <p:cNvCxnSpPr/>
          <p:nvPr/>
        </p:nvCxnSpPr>
        <p:spPr>
          <a:xfrm flipV="1">
            <a:off x="1565419" y="1446392"/>
            <a:ext cx="2385508" cy="1832001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9868AE5-52CA-A201-BEAE-678CE785C9C5}"/>
              </a:ext>
            </a:extLst>
          </p:cNvPr>
          <p:cNvCxnSpPr>
            <a:cxnSpLocks/>
          </p:cNvCxnSpPr>
          <p:nvPr/>
        </p:nvCxnSpPr>
        <p:spPr>
          <a:xfrm flipH="1">
            <a:off x="2758173" y="2362392"/>
            <a:ext cx="15156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01B5D1-A51B-8FE3-DEE6-36B6A77F7B81}"/>
                  </a:ext>
                </a:extLst>
              </p:cNvPr>
              <p:cNvSpPr txBox="1"/>
              <p:nvPr/>
            </p:nvSpPr>
            <p:spPr>
              <a:xfrm>
                <a:off x="2372236" y="2136584"/>
                <a:ext cx="3672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𝑡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01B5D1-A51B-8FE3-DEE6-36B6A77F7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236" y="2136584"/>
                <a:ext cx="36728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20D8B85-D008-0583-8A91-77393612C10C}"/>
                  </a:ext>
                </a:extLst>
              </p:cNvPr>
              <p:cNvSpPr txBox="1"/>
              <p:nvPr/>
            </p:nvSpPr>
            <p:spPr>
              <a:xfrm>
                <a:off x="4265784" y="2192893"/>
                <a:ext cx="968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20D8B85-D008-0583-8A91-77393612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4" y="2192893"/>
                <a:ext cx="968406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C057E7-EB5A-5854-4428-87383E8ABA09}"/>
                  </a:ext>
                </a:extLst>
              </p:cNvPr>
              <p:cNvSpPr txBox="1"/>
              <p:nvPr/>
            </p:nvSpPr>
            <p:spPr>
              <a:xfrm>
                <a:off x="1268828" y="3121087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C057E7-EB5A-5854-4428-87383E8AB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28" y="3121087"/>
                <a:ext cx="4026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F59651DF-2FE3-7096-DBA7-7B18CED7DAEB}"/>
              </a:ext>
            </a:extLst>
          </p:cNvPr>
          <p:cNvCxnSpPr>
            <a:cxnSpLocks/>
          </p:cNvCxnSpPr>
          <p:nvPr/>
        </p:nvCxnSpPr>
        <p:spPr>
          <a:xfrm flipH="1">
            <a:off x="3548476" y="1780603"/>
            <a:ext cx="15156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FFB0B4E-5844-DC5E-047C-854304A98621}"/>
                  </a:ext>
                </a:extLst>
              </p:cNvPr>
              <p:cNvSpPr txBox="1"/>
              <p:nvPr/>
            </p:nvSpPr>
            <p:spPr>
              <a:xfrm>
                <a:off x="2733639" y="1520942"/>
                <a:ext cx="7961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𝑡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𝜏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FFB0B4E-5844-DC5E-047C-854304A98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639" y="1520942"/>
                <a:ext cx="79618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1429036-2DA4-2916-ADA4-D416F459D003}"/>
                  </a:ext>
                </a:extLst>
              </p:cNvPr>
              <p:cNvSpPr txBox="1"/>
              <p:nvPr/>
            </p:nvSpPr>
            <p:spPr>
              <a:xfrm>
                <a:off x="5064137" y="1568743"/>
                <a:ext cx="28991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Δ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1429036-2DA4-2916-ADA4-D416F45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137" y="1568743"/>
                <a:ext cx="2899192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3978ECE-5D0E-0C5B-651B-BAEBC185DC58}"/>
                  </a:ext>
                </a:extLst>
              </p:cNvPr>
              <p:cNvSpPr txBox="1"/>
              <p:nvPr/>
            </p:nvSpPr>
            <p:spPr>
              <a:xfrm>
                <a:off x="1397285" y="3904180"/>
                <a:ext cx="9817886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𝑡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时刻，任意一个点都有可能有分子进入到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𝑡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时刻，距离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点处的某个点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−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处，会有一定的分子数涌入到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𝑡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时刻，在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−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处，有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个分子，这其中有一部分会去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处，这个比例记为：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𝜌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𝜏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表示一段时间，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是距离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的一段距离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3978ECE-5D0E-0C5B-651B-BAEBC185D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3904180"/>
                <a:ext cx="9817886" cy="2346220"/>
              </a:xfrm>
              <a:prstGeom prst="rect">
                <a:avLst/>
              </a:prstGeom>
              <a:blipFill>
                <a:blip r:embed="rId11"/>
                <a:stretch>
                  <a:fillRect l="-516" r="-3226" b="-3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A720803-69E9-3707-31D2-D527A86869DD}"/>
              </a:ext>
            </a:extLst>
          </p:cNvPr>
          <p:cNvCxnSpPr>
            <a:cxnSpLocks/>
          </p:cNvCxnSpPr>
          <p:nvPr/>
        </p:nvCxnSpPr>
        <p:spPr>
          <a:xfrm flipH="1">
            <a:off x="7004164" y="1756128"/>
            <a:ext cx="1844032" cy="149501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41D878-33A3-5876-FED5-5FCBE45938A6}"/>
                  </a:ext>
                </a:extLst>
              </p:cNvPr>
              <p:cNvSpPr txBox="1"/>
              <p:nvPr/>
            </p:nvSpPr>
            <p:spPr>
              <a:xfrm>
                <a:off x="6631535" y="3206748"/>
                <a:ext cx="8590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𝑦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41D878-33A3-5876-FED5-5FCBE459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535" y="3206748"/>
                <a:ext cx="859018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B50BF731-1E4F-B503-97E5-2699A0FA9EB2}"/>
              </a:ext>
            </a:extLst>
          </p:cNvPr>
          <p:cNvSpPr txBox="1"/>
          <p:nvPr/>
        </p:nvSpPr>
        <p:spPr>
          <a:xfrm>
            <a:off x="5801725" y="3511253"/>
            <a:ext cx="2518638" cy="377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这里因为对称，加和减等价的</a:t>
            </a:r>
          </a:p>
        </p:txBody>
      </p:sp>
    </p:spTree>
    <p:extLst>
      <p:ext uri="{BB962C8B-B14F-4D97-AF65-F5344CB8AC3E}">
        <p14:creationId xmlns:p14="http://schemas.microsoft.com/office/powerpoint/2010/main" val="186430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B5068-2374-3D49-34F7-63713BE6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 Generative Models 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00665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5A9E6-52C2-2466-83FD-7B5D3577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Albert Einstein</a:t>
            </a:r>
            <a:endParaRPr kumimoji="1" lang="zh-CN" altLang="en-US" dirty="0"/>
          </a:p>
        </p:txBody>
      </p:sp>
      <p:sp>
        <p:nvSpPr>
          <p:cNvPr id="3" name="圆柱体 2">
            <a:extLst>
              <a:ext uri="{FF2B5EF4-FFF2-40B4-BE49-F238E27FC236}">
                <a16:creationId xmlns:a16="http://schemas.microsoft.com/office/drawing/2014/main" id="{364809CB-CF2A-08F2-3EFC-0C899FD27533}"/>
              </a:ext>
            </a:extLst>
          </p:cNvPr>
          <p:cNvSpPr/>
          <p:nvPr/>
        </p:nvSpPr>
        <p:spPr>
          <a:xfrm rot="5400000">
            <a:off x="5399937" y="-578806"/>
            <a:ext cx="301214" cy="7714398"/>
          </a:xfrm>
          <a:prstGeom prst="can">
            <a:avLst/>
          </a:prstGeom>
          <a:pattFill prst="pct80">
            <a:fgClr>
              <a:srgbClr val="0070C0"/>
            </a:fgClr>
            <a:bgClr>
              <a:schemeClr val="bg1"/>
            </a:bgClr>
          </a:patt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1F0AC10F-7D3B-E742-46E8-48D70197D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0544" y="2525062"/>
            <a:ext cx="753331" cy="753331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E3E746E-7B21-4BFF-397F-4515AB0A9F45}"/>
              </a:ext>
            </a:extLst>
          </p:cNvPr>
          <p:cNvCxnSpPr/>
          <p:nvPr/>
        </p:nvCxnSpPr>
        <p:spPr>
          <a:xfrm>
            <a:off x="1565419" y="3278393"/>
            <a:ext cx="79929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44C0118-CF22-7E42-AB4B-A96D94A52ADF}"/>
                  </a:ext>
                </a:extLst>
              </p:cNvPr>
              <p:cNvSpPr txBox="1"/>
              <p:nvPr/>
            </p:nvSpPr>
            <p:spPr>
              <a:xfrm>
                <a:off x="9484267" y="2948436"/>
                <a:ext cx="40402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44C0118-CF22-7E42-AB4B-A96D94A52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267" y="2948436"/>
                <a:ext cx="40402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68C6785-051A-B257-C418-C106F4ABADA5}"/>
              </a:ext>
            </a:extLst>
          </p:cNvPr>
          <p:cNvCxnSpPr>
            <a:cxnSpLocks/>
          </p:cNvCxnSpPr>
          <p:nvPr/>
        </p:nvCxnSpPr>
        <p:spPr>
          <a:xfrm flipH="1">
            <a:off x="3176461" y="1783379"/>
            <a:ext cx="1844032" cy="149501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65EA50-0E4E-0C48-E1D0-BC4988F9DA85}"/>
                  </a:ext>
                </a:extLst>
              </p:cNvPr>
              <p:cNvSpPr txBox="1"/>
              <p:nvPr/>
            </p:nvSpPr>
            <p:spPr>
              <a:xfrm>
                <a:off x="2974450" y="3188767"/>
                <a:ext cx="4040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65EA50-0E4E-0C48-E1D0-BC4988F9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450" y="3188767"/>
                <a:ext cx="40402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43B0FAD-2E21-1842-A4BA-0EC65AF5D1E7}"/>
              </a:ext>
            </a:extLst>
          </p:cNvPr>
          <p:cNvCxnSpPr/>
          <p:nvPr/>
        </p:nvCxnSpPr>
        <p:spPr>
          <a:xfrm flipV="1">
            <a:off x="1565419" y="1446392"/>
            <a:ext cx="2385508" cy="1832001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4CEECD8-8F17-7FAF-0E54-B111F8E7BF96}"/>
              </a:ext>
            </a:extLst>
          </p:cNvPr>
          <p:cNvCxnSpPr>
            <a:cxnSpLocks/>
          </p:cNvCxnSpPr>
          <p:nvPr/>
        </p:nvCxnSpPr>
        <p:spPr>
          <a:xfrm flipH="1">
            <a:off x="2758173" y="2362392"/>
            <a:ext cx="15156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9ABA0EB-80A1-6C2F-54F9-0FF3F872BA1E}"/>
                  </a:ext>
                </a:extLst>
              </p:cNvPr>
              <p:cNvSpPr txBox="1"/>
              <p:nvPr/>
            </p:nvSpPr>
            <p:spPr>
              <a:xfrm>
                <a:off x="2372236" y="2136584"/>
                <a:ext cx="3672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𝑡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9ABA0EB-80A1-6C2F-54F9-0FF3F872B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236" y="2136584"/>
                <a:ext cx="36728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3349D66-0A1C-81FB-4184-B2EAAD2B682F}"/>
                  </a:ext>
                </a:extLst>
              </p:cNvPr>
              <p:cNvSpPr txBox="1"/>
              <p:nvPr/>
            </p:nvSpPr>
            <p:spPr>
              <a:xfrm>
                <a:off x="4265784" y="2192893"/>
                <a:ext cx="968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3349D66-0A1C-81FB-4184-B2EAAD2B6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4" y="2192893"/>
                <a:ext cx="968406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2B859F0-9A87-7991-6CBD-52BF98E8FA27}"/>
                  </a:ext>
                </a:extLst>
              </p:cNvPr>
              <p:cNvSpPr txBox="1"/>
              <p:nvPr/>
            </p:nvSpPr>
            <p:spPr>
              <a:xfrm>
                <a:off x="1268828" y="3121087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2B859F0-9A87-7991-6CBD-52BF98E8F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28" y="3121087"/>
                <a:ext cx="4026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1C0479A1-74F7-556C-085F-53AF9DA9308B}"/>
              </a:ext>
            </a:extLst>
          </p:cNvPr>
          <p:cNvCxnSpPr>
            <a:cxnSpLocks/>
          </p:cNvCxnSpPr>
          <p:nvPr/>
        </p:nvCxnSpPr>
        <p:spPr>
          <a:xfrm flipH="1">
            <a:off x="3548476" y="1780603"/>
            <a:ext cx="15156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46BDA93-A0EF-18B5-2987-EDEC1F04905C}"/>
                  </a:ext>
                </a:extLst>
              </p:cNvPr>
              <p:cNvSpPr txBox="1"/>
              <p:nvPr/>
            </p:nvSpPr>
            <p:spPr>
              <a:xfrm>
                <a:off x="2733639" y="1520942"/>
                <a:ext cx="7961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𝑡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𝜏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46BDA93-A0EF-18B5-2987-EDEC1F049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639" y="1520942"/>
                <a:ext cx="79618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9A5343-D48B-7277-CD78-847217BC38F0}"/>
                  </a:ext>
                </a:extLst>
              </p:cNvPr>
              <p:cNvSpPr txBox="1"/>
              <p:nvPr/>
            </p:nvSpPr>
            <p:spPr>
              <a:xfrm>
                <a:off x="5064137" y="1568743"/>
                <a:ext cx="28991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Δ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9A5343-D48B-7277-CD78-847217BC3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137" y="1568743"/>
                <a:ext cx="2899192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FB3DC16-589C-7F5F-D126-A918492FCC12}"/>
                  </a:ext>
                </a:extLst>
              </p:cNvPr>
              <p:cNvSpPr txBox="1"/>
              <p:nvPr/>
            </p:nvSpPr>
            <p:spPr>
              <a:xfrm>
                <a:off x="1397285" y="3904180"/>
                <a:ext cx="9817886" cy="2531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𝑡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时刻，在点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处，如果过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𝜏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时间段后，距离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处的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一段距离，会有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𝜌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𝜏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比例分子来到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所有的点，就是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−∞,+∞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，进入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处的分子比例加起来肯定是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100%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，即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FB3DC16-589C-7F5F-D126-A918492FC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3904180"/>
                <a:ext cx="9817886" cy="2531206"/>
              </a:xfrm>
              <a:prstGeom prst="rect">
                <a:avLst/>
              </a:prstGeom>
              <a:blipFill>
                <a:blip r:embed="rId11"/>
                <a:stretch>
                  <a:fillRect l="-387" r="-258" b="-67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93D9F1F-9AF0-61A4-4016-523713394C27}"/>
              </a:ext>
            </a:extLst>
          </p:cNvPr>
          <p:cNvCxnSpPr>
            <a:cxnSpLocks/>
          </p:cNvCxnSpPr>
          <p:nvPr/>
        </p:nvCxnSpPr>
        <p:spPr>
          <a:xfrm flipH="1">
            <a:off x="7004164" y="1756128"/>
            <a:ext cx="1844032" cy="149501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45AA4F9-96C6-99F0-D627-414D08F24722}"/>
                  </a:ext>
                </a:extLst>
              </p:cNvPr>
              <p:cNvSpPr txBox="1"/>
              <p:nvPr/>
            </p:nvSpPr>
            <p:spPr>
              <a:xfrm>
                <a:off x="6631535" y="3206748"/>
                <a:ext cx="8590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𝑦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45AA4F9-96C6-99F0-D627-414D08F2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535" y="3206748"/>
                <a:ext cx="859018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C361D98-F663-8570-91E2-721B7DD4ADCE}"/>
              </a:ext>
            </a:extLst>
          </p:cNvPr>
          <p:cNvSpPr txBox="1"/>
          <p:nvPr/>
        </p:nvSpPr>
        <p:spPr>
          <a:xfrm>
            <a:off x="5801725" y="3511253"/>
            <a:ext cx="2518638" cy="377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这里因为对称，加和减等价的</a:t>
            </a:r>
          </a:p>
        </p:txBody>
      </p:sp>
    </p:spTree>
    <p:extLst>
      <p:ext uri="{BB962C8B-B14F-4D97-AF65-F5344CB8AC3E}">
        <p14:creationId xmlns:p14="http://schemas.microsoft.com/office/powerpoint/2010/main" val="33891030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4869C-4311-A4CA-7823-0C3354488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A03D3-0E9C-33C2-CF31-BD224A07A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Albert Einstein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0266EB2-7DD7-0377-B9E4-4FE1B4E6071F}"/>
                  </a:ext>
                </a:extLst>
              </p:cNvPr>
              <p:cNvSpPr txBox="1"/>
              <p:nvPr/>
            </p:nvSpPr>
            <p:spPr>
              <a:xfrm>
                <a:off x="1397285" y="1422232"/>
                <a:ext cx="9817886" cy="5576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𝑡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时刻，在点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处，如果过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𝜏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时间段后，距离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处的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一段距离，会有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𝜌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𝜏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比例分子来到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所有的点，就是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−∞,+∞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，进入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处的分子比例加起来肯定是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100%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，即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这个比例是对称的，因为同样距离，来的分子数量不同，但是比例是相同的，即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𝑦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假设：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𝐷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0266EB2-7DD7-0377-B9E4-4FE1B4E6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1422232"/>
                <a:ext cx="9817886" cy="5576911"/>
              </a:xfrm>
              <a:prstGeom prst="rect">
                <a:avLst/>
              </a:prstGeom>
              <a:blipFill>
                <a:blip r:embed="rId2"/>
                <a:stretch>
                  <a:fillRect l="-387" r="-258" b="-28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>
            <a:extLst>
              <a:ext uri="{FF2B5EF4-FFF2-40B4-BE49-F238E27FC236}">
                <a16:creationId xmlns:a16="http://schemas.microsoft.com/office/drawing/2014/main" id="{BF5301EA-5B61-49D6-4473-E1E432AFAE25}"/>
              </a:ext>
            </a:extLst>
          </p:cNvPr>
          <p:cNvSpPr/>
          <p:nvPr/>
        </p:nvSpPr>
        <p:spPr>
          <a:xfrm>
            <a:off x="451692" y="4572000"/>
            <a:ext cx="4219460" cy="188388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5BBE3A-E4F0-32F9-E59A-6D95C2ACECC4}"/>
                  </a:ext>
                </a:extLst>
              </p:cNvPr>
              <p:cNvSpPr txBox="1"/>
              <p:nvPr/>
            </p:nvSpPr>
            <p:spPr>
              <a:xfrm>
                <a:off x="658533" y="4572000"/>
                <a:ext cx="4012619" cy="18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𝜌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𝜏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特别类似于概率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注意：真正的概率是柯尔莫哥洛夫是在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1933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年发表的概率论的概念，此处感叹爱因斯坦的天赋！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5BBE3A-E4F0-32F9-E59A-6D95C2ACE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33" y="4572000"/>
                <a:ext cx="4012619" cy="1884555"/>
              </a:xfrm>
              <a:prstGeom prst="rect">
                <a:avLst/>
              </a:prstGeom>
              <a:blipFill>
                <a:blip r:embed="rId3"/>
                <a:stretch>
                  <a:fillRect l="-1262" r="-3470" b="-4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2009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AFD70-1604-FAEC-1158-1495191F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EA723-BF38-64ED-583D-57AFB1C0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Albert Einstein</a:t>
            </a:r>
            <a:endParaRPr kumimoji="1" lang="zh-CN" altLang="en-US" dirty="0"/>
          </a:p>
        </p:txBody>
      </p:sp>
      <p:sp>
        <p:nvSpPr>
          <p:cNvPr id="3" name="圆柱体 2">
            <a:extLst>
              <a:ext uri="{FF2B5EF4-FFF2-40B4-BE49-F238E27FC236}">
                <a16:creationId xmlns:a16="http://schemas.microsoft.com/office/drawing/2014/main" id="{5EB09FEC-AF01-33D8-8127-20AD4200D74E}"/>
              </a:ext>
            </a:extLst>
          </p:cNvPr>
          <p:cNvSpPr/>
          <p:nvPr/>
        </p:nvSpPr>
        <p:spPr>
          <a:xfrm rot="5400000">
            <a:off x="5399937" y="-578806"/>
            <a:ext cx="301214" cy="7714398"/>
          </a:xfrm>
          <a:prstGeom prst="can">
            <a:avLst/>
          </a:prstGeom>
          <a:pattFill prst="pct80">
            <a:fgClr>
              <a:srgbClr val="0070C0"/>
            </a:fgClr>
            <a:bgClr>
              <a:schemeClr val="bg1"/>
            </a:bgClr>
          </a:patt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01307CFC-E94C-E14C-AE9D-BEF501A86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0544" y="2525062"/>
            <a:ext cx="753331" cy="753331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F8F4DE14-8BF1-CABA-A1CD-A4997FFB576C}"/>
              </a:ext>
            </a:extLst>
          </p:cNvPr>
          <p:cNvCxnSpPr/>
          <p:nvPr/>
        </p:nvCxnSpPr>
        <p:spPr>
          <a:xfrm>
            <a:off x="1565419" y="3278393"/>
            <a:ext cx="79929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ADDE4D-47FB-6E85-A5E3-A649A4895808}"/>
                  </a:ext>
                </a:extLst>
              </p:cNvPr>
              <p:cNvSpPr txBox="1"/>
              <p:nvPr/>
            </p:nvSpPr>
            <p:spPr>
              <a:xfrm>
                <a:off x="9484267" y="2948436"/>
                <a:ext cx="40402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0ADDE4D-47FB-6E85-A5E3-A649A489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267" y="2948436"/>
                <a:ext cx="40402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A8971864-911F-BBEF-67F9-F32212BDB979}"/>
              </a:ext>
            </a:extLst>
          </p:cNvPr>
          <p:cNvCxnSpPr>
            <a:cxnSpLocks/>
          </p:cNvCxnSpPr>
          <p:nvPr/>
        </p:nvCxnSpPr>
        <p:spPr>
          <a:xfrm flipH="1">
            <a:off x="3176461" y="1783379"/>
            <a:ext cx="1844032" cy="149501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B3C122-6C4B-E13D-E3DD-EDD53EE8EC7D}"/>
                  </a:ext>
                </a:extLst>
              </p:cNvPr>
              <p:cNvSpPr txBox="1"/>
              <p:nvPr/>
            </p:nvSpPr>
            <p:spPr>
              <a:xfrm>
                <a:off x="2974450" y="3188767"/>
                <a:ext cx="4040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B3C122-6C4B-E13D-E3DD-EDD53EE8E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450" y="3188767"/>
                <a:ext cx="40402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8CF5B10-77BA-5D3B-748D-4E0FA088680A}"/>
              </a:ext>
            </a:extLst>
          </p:cNvPr>
          <p:cNvCxnSpPr/>
          <p:nvPr/>
        </p:nvCxnSpPr>
        <p:spPr>
          <a:xfrm flipV="1">
            <a:off x="1565419" y="1446392"/>
            <a:ext cx="2385508" cy="1832001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8A61566-3B28-49F6-3235-5708559B77C5}"/>
              </a:ext>
            </a:extLst>
          </p:cNvPr>
          <p:cNvCxnSpPr>
            <a:cxnSpLocks/>
          </p:cNvCxnSpPr>
          <p:nvPr/>
        </p:nvCxnSpPr>
        <p:spPr>
          <a:xfrm flipH="1">
            <a:off x="2758173" y="2362392"/>
            <a:ext cx="15156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5E3EF40-E3E8-469B-00BC-57B04308099F}"/>
                  </a:ext>
                </a:extLst>
              </p:cNvPr>
              <p:cNvSpPr txBox="1"/>
              <p:nvPr/>
            </p:nvSpPr>
            <p:spPr>
              <a:xfrm>
                <a:off x="2372236" y="2136584"/>
                <a:ext cx="3672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𝑡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5E3EF40-E3E8-469B-00BC-57B04308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236" y="2136584"/>
                <a:ext cx="36728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3196C8-69F5-9601-113A-A021044561C7}"/>
                  </a:ext>
                </a:extLst>
              </p:cNvPr>
              <p:cNvSpPr txBox="1"/>
              <p:nvPr/>
            </p:nvSpPr>
            <p:spPr>
              <a:xfrm>
                <a:off x="4265784" y="2192893"/>
                <a:ext cx="968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3196C8-69F5-9601-113A-A0210445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4" y="2192893"/>
                <a:ext cx="968406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233795-EB42-B8B2-7117-9FC51E4AFA77}"/>
                  </a:ext>
                </a:extLst>
              </p:cNvPr>
              <p:cNvSpPr txBox="1"/>
              <p:nvPr/>
            </p:nvSpPr>
            <p:spPr>
              <a:xfrm>
                <a:off x="1268828" y="3121087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233795-EB42-B8B2-7117-9FC51E4AF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28" y="3121087"/>
                <a:ext cx="4026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594A37C-422D-60ED-BD0B-8EA6A0C4ADCE}"/>
              </a:ext>
            </a:extLst>
          </p:cNvPr>
          <p:cNvCxnSpPr>
            <a:cxnSpLocks/>
          </p:cNvCxnSpPr>
          <p:nvPr/>
        </p:nvCxnSpPr>
        <p:spPr>
          <a:xfrm flipH="1">
            <a:off x="3548476" y="1780603"/>
            <a:ext cx="151566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4FA35BF-9435-4B80-C40F-F889C4F63E7D}"/>
                  </a:ext>
                </a:extLst>
              </p:cNvPr>
              <p:cNvSpPr txBox="1"/>
              <p:nvPr/>
            </p:nvSpPr>
            <p:spPr>
              <a:xfrm>
                <a:off x="2733639" y="1520942"/>
                <a:ext cx="7961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𝑡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𝜏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4FA35BF-9435-4B80-C40F-F889C4F63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639" y="1520942"/>
                <a:ext cx="79618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477962F-9567-D80E-71BE-331C4D26F6CE}"/>
                  </a:ext>
                </a:extLst>
              </p:cNvPr>
              <p:cNvSpPr txBox="1"/>
              <p:nvPr/>
            </p:nvSpPr>
            <p:spPr>
              <a:xfrm>
                <a:off x="5064137" y="1568743"/>
                <a:ext cx="28991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Δ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477962F-9567-D80E-71BE-331C4D26F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137" y="1568743"/>
                <a:ext cx="2899192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EC6F0F3-F37A-116D-6211-CB9DD6B68047}"/>
                  </a:ext>
                </a:extLst>
              </p:cNvPr>
              <p:cNvSpPr txBox="1"/>
              <p:nvPr/>
            </p:nvSpPr>
            <p:spPr>
              <a:xfrm>
                <a:off x="1397285" y="3904180"/>
                <a:ext cx="9817886" cy="2531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𝑡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时刻，在点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处，如果过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𝜏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时间段后，距离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处的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𝑦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一段距离，会有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𝜌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𝜏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个分子来到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对整个细长的管子进行积分：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EC6F0F3-F37A-116D-6211-CB9DD6B68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3904180"/>
                <a:ext cx="9817886" cy="2531206"/>
              </a:xfrm>
              <a:prstGeom prst="rect">
                <a:avLst/>
              </a:prstGeom>
              <a:blipFill>
                <a:blip r:embed="rId11"/>
                <a:stretch>
                  <a:fillRect l="-387" r="-258" b="-67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8AE2B30-F8E5-32F2-F467-CFED89641C4C}"/>
              </a:ext>
            </a:extLst>
          </p:cNvPr>
          <p:cNvCxnSpPr>
            <a:cxnSpLocks/>
          </p:cNvCxnSpPr>
          <p:nvPr/>
        </p:nvCxnSpPr>
        <p:spPr>
          <a:xfrm flipH="1">
            <a:off x="7004164" y="1756128"/>
            <a:ext cx="1844032" cy="149501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4D6949-FD9D-2D40-A759-29B338B49591}"/>
                  </a:ext>
                </a:extLst>
              </p:cNvPr>
              <p:cNvSpPr txBox="1"/>
              <p:nvPr/>
            </p:nvSpPr>
            <p:spPr>
              <a:xfrm>
                <a:off x="6631535" y="3206748"/>
                <a:ext cx="8590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𝑦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4D6949-FD9D-2D40-A759-29B338B49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535" y="3206748"/>
                <a:ext cx="859018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9D95A22F-59E9-5F5A-46F9-D52B87C30944}"/>
              </a:ext>
            </a:extLst>
          </p:cNvPr>
          <p:cNvSpPr txBox="1"/>
          <p:nvPr/>
        </p:nvSpPr>
        <p:spPr>
          <a:xfrm>
            <a:off x="5801725" y="3511253"/>
            <a:ext cx="2518638" cy="377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这里因为对称，加和减等价的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D961F14-F476-FBF8-A925-CF6A8DD1F1AD}"/>
              </a:ext>
            </a:extLst>
          </p:cNvPr>
          <p:cNvSpPr/>
          <p:nvPr/>
        </p:nvSpPr>
        <p:spPr>
          <a:xfrm>
            <a:off x="3950927" y="5425440"/>
            <a:ext cx="4741969" cy="100994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55FBCE6-9A5E-0CD8-00E7-1A63193DFE96}"/>
              </a:ext>
            </a:extLst>
          </p:cNvPr>
          <p:cNvSpPr txBox="1"/>
          <p:nvPr/>
        </p:nvSpPr>
        <p:spPr>
          <a:xfrm>
            <a:off x="8906989" y="5451782"/>
            <a:ext cx="1723549" cy="49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扩散积分方程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00FFCD-4AB0-B58A-03CF-1BDAE69FF95D}"/>
              </a:ext>
            </a:extLst>
          </p:cNvPr>
          <p:cNvSpPr txBox="1"/>
          <p:nvPr/>
        </p:nvSpPr>
        <p:spPr>
          <a:xfrm>
            <a:off x="8948928" y="5951342"/>
            <a:ext cx="2854115" cy="49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Diffusion Integral Eq</a:t>
            </a:r>
            <a:endParaRPr kumimoji="1"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5757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65E0C-43E0-1DC3-48EA-29AF86C03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59058-C360-395B-DBA7-CD550FD5A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Albert Einstein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F2C2382-0E06-F4F9-0F5C-746D76F0F8EA}"/>
                  </a:ext>
                </a:extLst>
              </p:cNvPr>
              <p:cNvSpPr txBox="1"/>
              <p:nvPr/>
            </p:nvSpPr>
            <p:spPr>
              <a:xfrm>
                <a:off x="728663" y="1471613"/>
                <a:ext cx="4492768" cy="111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m:rPr>
                          <m:aln/>
                        </m:rP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F2C2382-0E06-F4F9-0F5C-746D76F0F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471613"/>
                <a:ext cx="4492768" cy="1112933"/>
              </a:xfrm>
              <a:prstGeom prst="rect">
                <a:avLst/>
              </a:prstGeom>
              <a:blipFill>
                <a:blip r:embed="rId2"/>
                <a:stretch>
                  <a:fillRect t="-85393" b="-153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>
            <a:extLst>
              <a:ext uri="{FF2B5EF4-FFF2-40B4-BE49-F238E27FC236}">
                <a16:creationId xmlns:a16="http://schemas.microsoft.com/office/drawing/2014/main" id="{7CDB1F00-B818-4E58-736F-03ECE9C546A6}"/>
              </a:ext>
            </a:extLst>
          </p:cNvPr>
          <p:cNvSpPr/>
          <p:nvPr/>
        </p:nvSpPr>
        <p:spPr>
          <a:xfrm>
            <a:off x="838200" y="3012141"/>
            <a:ext cx="1712899" cy="1006609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泰勒展开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0F3963-07E9-90E4-CCAC-52D1565B289E}"/>
                  </a:ext>
                </a:extLst>
              </p:cNvPr>
              <p:cNvSpPr txBox="1"/>
              <p:nvPr/>
            </p:nvSpPr>
            <p:spPr>
              <a:xfrm>
                <a:off x="824793" y="2686161"/>
                <a:ext cx="1282402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𝑡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=0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处</a:t>
                </a:r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0F3963-07E9-90E4-CCAC-52D1565B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93" y="2686161"/>
                <a:ext cx="1282402" cy="499560"/>
              </a:xfrm>
              <a:prstGeom prst="rect">
                <a:avLst/>
              </a:prstGeom>
              <a:blipFill>
                <a:blip r:embed="rId3"/>
                <a:stretch>
                  <a:fillRect l="-3883" r="-3883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67E388-629B-BD57-3383-C979BA528804}"/>
                  </a:ext>
                </a:extLst>
              </p:cNvPr>
              <p:cNvSpPr txBox="1"/>
              <p:nvPr/>
            </p:nvSpPr>
            <p:spPr>
              <a:xfrm>
                <a:off x="2659460" y="2815192"/>
                <a:ext cx="3987117" cy="677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m:rPr>
                          <m:aln/>
                        </m:rP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𝜏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67E388-629B-BD57-3383-C979BA528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460" y="2815192"/>
                <a:ext cx="3987117" cy="677558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2BE058-78A8-0B4B-5A17-8AD3F094BEC1}"/>
                  </a:ext>
                </a:extLst>
              </p:cNvPr>
              <p:cNvSpPr txBox="1"/>
              <p:nvPr/>
            </p:nvSpPr>
            <p:spPr>
              <a:xfrm>
                <a:off x="2659460" y="3504804"/>
                <a:ext cx="8771247" cy="887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𝜕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𝜕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𝜊</m:t>
                              </m:r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2BE058-78A8-0B4B-5A17-8AD3F094B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460" y="3504804"/>
                <a:ext cx="8771247" cy="887807"/>
              </a:xfrm>
              <a:prstGeom prst="rect">
                <a:avLst/>
              </a:prstGeom>
              <a:blipFill>
                <a:blip r:embed="rId5"/>
                <a:stretch>
                  <a:fillRect l="-10549" t="-130986" b="-194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3FB38BD-E18C-01F7-1BA8-5E0A6D757A93}"/>
                  </a:ext>
                </a:extLst>
              </p:cNvPr>
              <p:cNvSpPr txBox="1"/>
              <p:nvPr/>
            </p:nvSpPr>
            <p:spPr>
              <a:xfrm>
                <a:off x="4168877" y="5686876"/>
                <a:ext cx="2278636" cy="77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3FB38BD-E18C-01F7-1BA8-5E0A6D757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877" y="5686876"/>
                <a:ext cx="2278636" cy="772712"/>
              </a:xfrm>
              <a:prstGeom prst="rect">
                <a:avLst/>
              </a:prstGeom>
              <a:blipFill>
                <a:blip r:embed="rId6"/>
                <a:stretch>
                  <a:fillRect l="-42222" t="-156452" b="-2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F35DCEF-1B51-EECC-D3B2-6ABC0E1E5884}"/>
                  </a:ext>
                </a:extLst>
              </p:cNvPr>
              <p:cNvSpPr txBox="1"/>
              <p:nvPr/>
            </p:nvSpPr>
            <p:spPr>
              <a:xfrm>
                <a:off x="6632603" y="5686876"/>
                <a:ext cx="2422907" cy="77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𝑦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F35DCEF-1B51-EECC-D3B2-6ABC0E1E5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603" y="5686876"/>
                <a:ext cx="2422907" cy="772712"/>
              </a:xfrm>
              <a:prstGeom prst="rect">
                <a:avLst/>
              </a:prstGeom>
              <a:blipFill>
                <a:blip r:embed="rId7"/>
                <a:stretch>
                  <a:fillRect l="-39791" t="-156452" b="-2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044BA62-4613-95E5-F57A-038897AC14F6}"/>
                  </a:ext>
                </a:extLst>
              </p:cNvPr>
              <p:cNvSpPr txBox="1"/>
              <p:nvPr/>
            </p:nvSpPr>
            <p:spPr>
              <a:xfrm>
                <a:off x="9240600" y="5686876"/>
                <a:ext cx="2597827" cy="77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𝐷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044BA62-4613-95E5-F57A-038897AC1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600" y="5686876"/>
                <a:ext cx="2597827" cy="772712"/>
              </a:xfrm>
              <a:prstGeom prst="rect">
                <a:avLst/>
              </a:prstGeom>
              <a:blipFill>
                <a:blip r:embed="rId8"/>
                <a:stretch>
                  <a:fillRect l="-36408" t="-156452" b="-2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>
            <a:extLst>
              <a:ext uri="{FF2B5EF4-FFF2-40B4-BE49-F238E27FC236}">
                <a16:creationId xmlns:a16="http://schemas.microsoft.com/office/drawing/2014/main" id="{F3C32DEB-1791-AA8C-5DB2-FAE904A065BE}"/>
              </a:ext>
            </a:extLst>
          </p:cNvPr>
          <p:cNvSpPr/>
          <p:nvPr/>
        </p:nvSpPr>
        <p:spPr>
          <a:xfrm>
            <a:off x="3952567" y="5437239"/>
            <a:ext cx="8042787" cy="130769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FCFA8C80-1C82-8112-A6FB-018F91BFA611}"/>
              </a:ext>
            </a:extLst>
          </p:cNvPr>
          <p:cNvSpPr/>
          <p:nvPr/>
        </p:nvSpPr>
        <p:spPr>
          <a:xfrm>
            <a:off x="6580993" y="4671540"/>
            <a:ext cx="550577" cy="766916"/>
          </a:xfrm>
          <a:prstGeom prst="up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0C1A2D-6B52-353D-4915-D4732C408685}"/>
              </a:ext>
            </a:extLst>
          </p:cNvPr>
          <p:cNvSpPr txBox="1"/>
          <p:nvPr/>
        </p:nvSpPr>
        <p:spPr>
          <a:xfrm>
            <a:off x="6280731" y="4292807"/>
            <a:ext cx="4031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爱因斯坦在这里有点胡说八道了，但是我们没有资格怀疑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50C404-D651-195A-FEE4-0B5DEE586790}"/>
                  </a:ext>
                </a:extLst>
              </p:cNvPr>
              <p:cNvSpPr txBox="1"/>
              <p:nvPr/>
            </p:nvSpPr>
            <p:spPr>
              <a:xfrm>
                <a:off x="7444047" y="4742411"/>
                <a:ext cx="32405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在这里怎么能在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−∞,+∞</m:t>
                        </m:r>
                      </m:e>
                    </m:d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上进行</a:t>
                </a:r>
                <a:r>
                  <a:rPr kumimoji="1" lang="en-US" altLang="zh-CN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Taylor</a:t>
                </a: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展开呢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50C404-D651-195A-FEE4-0B5DEE586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047" y="4742411"/>
                <a:ext cx="3240567" cy="276999"/>
              </a:xfrm>
              <a:prstGeom prst="rect">
                <a:avLst/>
              </a:prstGeom>
              <a:blipFill>
                <a:blip r:embed="rId9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0658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C046-34F2-D70A-9380-16CBEFA76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7B558-CD26-A742-9A75-ED4127F9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Albert Einstein</a:t>
            </a:r>
            <a:endParaRPr kumimoji="1"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3CBD15E-9D07-37B4-EF4E-E9C9930C5B3E}"/>
              </a:ext>
            </a:extLst>
          </p:cNvPr>
          <p:cNvSpPr/>
          <p:nvPr/>
        </p:nvSpPr>
        <p:spPr>
          <a:xfrm>
            <a:off x="9240600" y="4055363"/>
            <a:ext cx="1782742" cy="910195"/>
          </a:xfrm>
          <a:prstGeom prst="roundRect">
            <a:avLst/>
          </a:prstGeom>
          <a:solidFill>
            <a:schemeClr val="tx2">
              <a:lumMod val="40000"/>
              <a:lumOff val="60000"/>
              <a:alpha val="4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05702A-119F-3ED5-2280-85C390E344B2}"/>
                  </a:ext>
                </a:extLst>
              </p:cNvPr>
              <p:cNvSpPr txBox="1"/>
              <p:nvPr/>
            </p:nvSpPr>
            <p:spPr>
              <a:xfrm>
                <a:off x="683332" y="1016792"/>
                <a:ext cx="4492768" cy="111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m:rPr>
                          <m:aln/>
                        </m:rP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05702A-119F-3ED5-2280-85C390E34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2" y="1016792"/>
                <a:ext cx="4492768" cy="1112933"/>
              </a:xfrm>
              <a:prstGeom prst="rect">
                <a:avLst/>
              </a:prstGeom>
              <a:blipFill>
                <a:blip r:embed="rId2"/>
                <a:stretch>
                  <a:fillRect t="-87500" b="-155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EB10A47-E023-C601-8115-658CB63766F4}"/>
                  </a:ext>
                </a:extLst>
              </p:cNvPr>
              <p:cNvSpPr txBox="1"/>
              <p:nvPr/>
            </p:nvSpPr>
            <p:spPr>
              <a:xfrm>
                <a:off x="683332" y="2096615"/>
                <a:ext cx="8265596" cy="887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𝜏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,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𝜕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𝜕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𝜊</m:t>
                              </m:r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EB10A47-E023-C601-8115-658CB6376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2" y="2096615"/>
                <a:ext cx="8265596" cy="887807"/>
              </a:xfrm>
              <a:prstGeom prst="rect">
                <a:avLst/>
              </a:prstGeom>
              <a:blipFill>
                <a:blip r:embed="rId3"/>
                <a:stretch>
                  <a:fillRect t="-130986" b="-194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6E5948-48E5-74EC-5DD5-5A669EF33750}"/>
                  </a:ext>
                </a:extLst>
              </p:cNvPr>
              <p:cNvSpPr txBox="1"/>
              <p:nvPr/>
            </p:nvSpPr>
            <p:spPr>
              <a:xfrm>
                <a:off x="4168877" y="5686876"/>
                <a:ext cx="2278636" cy="77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86E5948-48E5-74EC-5DD5-5A669EF33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877" y="5686876"/>
                <a:ext cx="2278636" cy="772712"/>
              </a:xfrm>
              <a:prstGeom prst="rect">
                <a:avLst/>
              </a:prstGeom>
              <a:blipFill>
                <a:blip r:embed="rId4"/>
                <a:stretch>
                  <a:fillRect l="-42222" t="-156452" b="-2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07EBD9-07D5-9FF5-EECD-FE581E3F41DC}"/>
                  </a:ext>
                </a:extLst>
              </p:cNvPr>
              <p:cNvSpPr txBox="1"/>
              <p:nvPr/>
            </p:nvSpPr>
            <p:spPr>
              <a:xfrm>
                <a:off x="6632603" y="5686876"/>
                <a:ext cx="2422907" cy="77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𝑦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07EBD9-07D5-9FF5-EECD-FE581E3F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603" y="5686876"/>
                <a:ext cx="2422907" cy="772712"/>
              </a:xfrm>
              <a:prstGeom prst="rect">
                <a:avLst/>
              </a:prstGeom>
              <a:blipFill>
                <a:blip r:embed="rId5"/>
                <a:stretch>
                  <a:fillRect l="-39791" t="-156452" b="-2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BE7181A-6C94-A01D-50BD-9A36AA2839F0}"/>
                  </a:ext>
                </a:extLst>
              </p:cNvPr>
              <p:cNvSpPr txBox="1"/>
              <p:nvPr/>
            </p:nvSpPr>
            <p:spPr>
              <a:xfrm>
                <a:off x="9240600" y="5686876"/>
                <a:ext cx="2597827" cy="77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𝐷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BE7181A-6C94-A01D-50BD-9A36AA28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600" y="5686876"/>
                <a:ext cx="2597827" cy="772712"/>
              </a:xfrm>
              <a:prstGeom prst="rect">
                <a:avLst/>
              </a:prstGeom>
              <a:blipFill>
                <a:blip r:embed="rId6"/>
                <a:stretch>
                  <a:fillRect l="-36408" t="-156452" b="-2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>
            <a:extLst>
              <a:ext uri="{FF2B5EF4-FFF2-40B4-BE49-F238E27FC236}">
                <a16:creationId xmlns:a16="http://schemas.microsoft.com/office/drawing/2014/main" id="{84C2B017-61F1-6F92-3EF8-7175ED376295}"/>
              </a:ext>
            </a:extLst>
          </p:cNvPr>
          <p:cNvSpPr/>
          <p:nvPr/>
        </p:nvSpPr>
        <p:spPr>
          <a:xfrm>
            <a:off x="3952567" y="5437239"/>
            <a:ext cx="8042787" cy="130769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279B447-B701-AF69-CA3E-89018BFF470D}"/>
                  </a:ext>
                </a:extLst>
              </p:cNvPr>
              <p:cNvSpPr txBox="1"/>
              <p:nvPr/>
            </p:nvSpPr>
            <p:spPr>
              <a:xfrm>
                <a:off x="683332" y="2951312"/>
                <a:ext cx="9946184" cy="778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𝜏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279B447-B701-AF69-CA3E-89018BFF4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2" y="2951312"/>
                <a:ext cx="9946184" cy="778931"/>
              </a:xfrm>
              <a:prstGeom prst="rect">
                <a:avLst/>
              </a:prstGeom>
              <a:blipFill>
                <a:blip r:embed="rId7"/>
                <a:stretch>
                  <a:fillRect t="-154839" b="-23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9E6748A8-51F2-A8B1-620A-E707645CD995}"/>
              </a:ext>
            </a:extLst>
          </p:cNvPr>
          <p:cNvSpPr/>
          <p:nvPr/>
        </p:nvSpPr>
        <p:spPr>
          <a:xfrm>
            <a:off x="3755923" y="2951312"/>
            <a:ext cx="1552272" cy="7789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BBC536-CD2B-52A5-925D-BECE6D19BECC}"/>
              </a:ext>
            </a:extLst>
          </p:cNvPr>
          <p:cNvSpPr/>
          <p:nvPr/>
        </p:nvSpPr>
        <p:spPr>
          <a:xfrm>
            <a:off x="5953431" y="2951312"/>
            <a:ext cx="1705897" cy="7789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675E34-5416-E765-B1B3-C0E23AAB2FD3}"/>
              </a:ext>
            </a:extLst>
          </p:cNvPr>
          <p:cNvSpPr/>
          <p:nvPr/>
        </p:nvSpPr>
        <p:spPr>
          <a:xfrm>
            <a:off x="8534399" y="2951312"/>
            <a:ext cx="2043895" cy="7789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3F26CE-EEE5-DCEC-F0A8-D78A9A5CE9FD}"/>
              </a:ext>
            </a:extLst>
          </p:cNvPr>
          <p:cNvSpPr txBox="1"/>
          <p:nvPr/>
        </p:nvSpPr>
        <p:spPr>
          <a:xfrm>
            <a:off x="4972847" y="3779825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00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8CA22E-A623-ED61-5EA3-31D864B27417}"/>
              </a:ext>
            </a:extLst>
          </p:cNvPr>
          <p:cNvSpPr txBox="1"/>
          <p:nvPr/>
        </p:nvSpPr>
        <p:spPr>
          <a:xfrm>
            <a:off x="7323980" y="3779825"/>
            <a:ext cx="33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200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F9F5CB9-5202-B85B-C42C-5AEC30524323}"/>
                  </a:ext>
                </a:extLst>
              </p:cNvPr>
              <p:cNvSpPr txBox="1"/>
              <p:nvPr/>
            </p:nvSpPr>
            <p:spPr>
              <a:xfrm>
                <a:off x="10318748" y="3779825"/>
                <a:ext cx="335348" cy="401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𝐷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F9F5CB9-5202-B85B-C42C-5AEC3052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748" y="3779825"/>
                <a:ext cx="335348" cy="401200"/>
              </a:xfrm>
              <a:prstGeom prst="rect">
                <a:avLst/>
              </a:prstGeom>
              <a:blipFill>
                <a:blip r:embed="rId8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DF393A4-ADF0-CF7B-66C6-C34788F57E18}"/>
                  </a:ext>
                </a:extLst>
              </p:cNvPr>
              <p:cNvSpPr txBox="1"/>
              <p:nvPr/>
            </p:nvSpPr>
            <p:spPr>
              <a:xfrm>
                <a:off x="707912" y="4162364"/>
                <a:ext cx="4226285" cy="709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𝜏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DF393A4-ADF0-CF7B-66C6-C34788F57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12" y="4162364"/>
                <a:ext cx="4226285" cy="709938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87328B7-9084-FD9C-1671-1BB666CF777F}"/>
                  </a:ext>
                </a:extLst>
              </p:cNvPr>
              <p:cNvSpPr txBox="1"/>
              <p:nvPr/>
            </p:nvSpPr>
            <p:spPr>
              <a:xfrm>
                <a:off x="4934197" y="4134899"/>
                <a:ext cx="2181495" cy="709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𝜏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87328B7-9084-FD9C-1671-1BB666CF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197" y="4134899"/>
                <a:ext cx="2181495" cy="709938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3571C59-4E7D-A243-B7BC-CBC12944DE36}"/>
                  </a:ext>
                </a:extLst>
              </p:cNvPr>
              <p:cNvSpPr txBox="1"/>
              <p:nvPr/>
            </p:nvSpPr>
            <p:spPr>
              <a:xfrm>
                <a:off x="7060240" y="4134899"/>
                <a:ext cx="2016193" cy="709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3571C59-4E7D-A243-B7BC-CBC12944D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240" y="4134899"/>
                <a:ext cx="2016193" cy="709938"/>
              </a:xfrm>
              <a:prstGeom prst="rect">
                <a:avLst/>
              </a:prstGeom>
              <a:blipFill>
                <a:blip r:embed="rId11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A384B48-2B50-FF2A-224C-51D7419C475A}"/>
                  </a:ext>
                </a:extLst>
              </p:cNvPr>
              <p:cNvSpPr txBox="1"/>
              <p:nvPr/>
            </p:nvSpPr>
            <p:spPr>
              <a:xfrm>
                <a:off x="8948928" y="4134899"/>
                <a:ext cx="1908728" cy="709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A384B48-2B50-FF2A-224C-51D7419C4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928" y="4134899"/>
                <a:ext cx="1908728" cy="709938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4AD0ED97-035E-5920-575F-A6EFBC6A2CCC}"/>
              </a:ext>
            </a:extLst>
          </p:cNvPr>
          <p:cNvSpPr txBox="1"/>
          <p:nvPr/>
        </p:nvSpPr>
        <p:spPr>
          <a:xfrm>
            <a:off x="8915974" y="5020510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Diffusion Equation</a:t>
            </a:r>
            <a:endParaRPr kumimoji="1" lang="zh-CN" altLang="en-US" sz="2000" b="1" i="1" u="sng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BCDF6DC-B017-B032-1A0C-85BF52525B33}"/>
              </a:ext>
            </a:extLst>
          </p:cNvPr>
          <p:cNvSpPr txBox="1"/>
          <p:nvPr/>
        </p:nvSpPr>
        <p:spPr>
          <a:xfrm>
            <a:off x="11108770" y="4002629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二阶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抛物线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偏微分</a:t>
            </a:r>
          </a:p>
        </p:txBody>
      </p:sp>
    </p:spTree>
    <p:extLst>
      <p:ext uri="{BB962C8B-B14F-4D97-AF65-F5344CB8AC3E}">
        <p14:creationId xmlns:p14="http://schemas.microsoft.com/office/powerpoint/2010/main" val="31849939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CE1C4-FEC3-5C45-8273-F910CCC8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Albert Einstein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0FFC0C-87F9-4F7C-7254-B44FEBBC303B}"/>
                  </a:ext>
                </a:extLst>
              </p:cNvPr>
              <p:cNvSpPr txBox="1"/>
              <p:nvPr/>
            </p:nvSpPr>
            <p:spPr>
              <a:xfrm>
                <a:off x="678180" y="1340536"/>
                <a:ext cx="3495765" cy="57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b="0" dirty="0">
                    <a:solidFill>
                      <a:schemeClr val="bg1"/>
                    </a:solidFill>
                    <a:ea typeface="Microsoft YaHei" panose="020B0503020204020204" pitchFamily="34" charset="-122"/>
                  </a:rPr>
                  <a:t>Diffusion equation: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𝜕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𝑓</m:t>
                        </m:r>
                      </m:num>
                      <m:den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𝜕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den>
                    </m:f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90FFC0C-87F9-4F7C-7254-B44FEBBC3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1340536"/>
                <a:ext cx="3495765" cy="572464"/>
              </a:xfrm>
              <a:prstGeom prst="rect">
                <a:avLst/>
              </a:prstGeom>
              <a:blipFill>
                <a:blip r:embed="rId2"/>
                <a:stretch>
                  <a:fillRect l="-181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1398773-7D13-70A1-ACEF-17620F60DD98}"/>
                  </a:ext>
                </a:extLst>
              </p:cNvPr>
              <p:cNvSpPr txBox="1"/>
              <p:nvPr/>
            </p:nvSpPr>
            <p:spPr>
              <a:xfrm>
                <a:off x="678180" y="2095500"/>
                <a:ext cx="5514276" cy="426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𝑇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，代入到扩散方程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𝐷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′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𝑑𝑇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𝐷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𝑑𝑇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𝐷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′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变量分离后，左边只关于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𝑡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变化，右边只关于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变化，因此，它们必须等于一个常数</a:t>
                </a:r>
                <a14:m>
                  <m:oMath xmlns:m="http://schemas.openxmlformats.org/officeDocument/2006/math">
                    <m:r>
                      <a:rPr kumimoji="1"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−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𝜆</m:t>
                    </m:r>
                  </m:oMath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1398773-7D13-70A1-ACEF-17620F60D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2095500"/>
                <a:ext cx="5514276" cy="4267322"/>
              </a:xfrm>
              <a:prstGeom prst="rect">
                <a:avLst/>
              </a:prstGeom>
              <a:blipFill>
                <a:blip r:embed="rId3"/>
                <a:stretch>
                  <a:fillRect l="-1149" r="-1149" b="-1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8BBCF4F-7793-C2E5-6E16-B89488929E6F}"/>
              </a:ext>
            </a:extLst>
          </p:cNvPr>
          <p:cNvCxnSpPr>
            <a:cxnSpLocks/>
          </p:cNvCxnSpPr>
          <p:nvPr/>
        </p:nvCxnSpPr>
        <p:spPr>
          <a:xfrm>
            <a:off x="6383525" y="1340536"/>
            <a:ext cx="0" cy="4467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67D37D-9CA2-918A-1338-8259BC9187F5}"/>
                  </a:ext>
                </a:extLst>
              </p:cNvPr>
              <p:cNvSpPr txBox="1"/>
              <p:nvPr/>
            </p:nvSpPr>
            <p:spPr>
              <a:xfrm>
                <a:off x="6823881" y="1528549"/>
                <a:ext cx="3931140" cy="689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𝑑𝑇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𝜆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𝜆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67D37D-9CA2-918A-1338-8259BC918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881" y="1528549"/>
                <a:ext cx="3931140" cy="689612"/>
              </a:xfrm>
              <a:prstGeom prst="rect">
                <a:avLst/>
              </a:prstGeom>
              <a:blipFill>
                <a:blip r:embed="rId4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952D67A-A02A-2B62-7B8C-4CCA2904C94F}"/>
                  </a:ext>
                </a:extLst>
              </p:cNvPr>
              <p:cNvSpPr txBox="1"/>
              <p:nvPr/>
            </p:nvSpPr>
            <p:spPr>
              <a:xfrm>
                <a:off x="6823881" y="2387547"/>
                <a:ext cx="2780312" cy="709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𝐷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952D67A-A02A-2B62-7B8C-4CCA2904C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881" y="2387547"/>
                <a:ext cx="2780312" cy="709938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F7C18EA-B735-B812-293D-9E075209853D}"/>
                  </a:ext>
                </a:extLst>
              </p:cNvPr>
              <p:cNvSpPr txBox="1"/>
              <p:nvPr/>
            </p:nvSpPr>
            <p:spPr>
              <a:xfrm>
                <a:off x="9465869" y="2486667"/>
                <a:ext cx="2726131" cy="542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特征方程：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𝑟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𝐷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=0</m:t>
                    </m:r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F7C18EA-B735-B812-293D-9E075209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869" y="2486667"/>
                <a:ext cx="2726131" cy="542969"/>
              </a:xfrm>
              <a:prstGeom prst="rect">
                <a:avLst/>
              </a:prstGeom>
              <a:blipFill>
                <a:blip r:embed="rId6"/>
                <a:stretch>
                  <a:fillRect l="-2315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97339D-AE2C-353E-A421-B746A3560A42}"/>
                  </a:ext>
                </a:extLst>
              </p:cNvPr>
              <p:cNvSpPr txBox="1"/>
              <p:nvPr/>
            </p:nvSpPr>
            <p:spPr>
              <a:xfrm>
                <a:off x="6823881" y="3393713"/>
                <a:ext cx="1774845" cy="1001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𝑟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=±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𝜆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97339D-AE2C-353E-A421-B746A3560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881" y="3393713"/>
                <a:ext cx="1774845" cy="1001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ED437E-90E9-3B62-1E0F-8A2E9A82218F}"/>
                  </a:ext>
                </a:extLst>
              </p:cNvPr>
              <p:cNvSpPr txBox="1"/>
              <p:nvPr/>
            </p:nvSpPr>
            <p:spPr>
              <a:xfrm>
                <a:off x="6710082" y="4713194"/>
                <a:ext cx="5112425" cy="1095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𝐷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𝜆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rad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ED437E-90E9-3B62-1E0F-8A2E9A82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082" y="4713194"/>
                <a:ext cx="5112425" cy="10950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808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C3100-B69E-833D-B083-E6D83D8E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FEB8A-7CAA-90BA-47BB-05A6009E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Albert Einstein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0B6D956-D7BB-7D1D-A731-2BD1ED885BE2}"/>
                  </a:ext>
                </a:extLst>
              </p:cNvPr>
              <p:cNvSpPr txBox="1"/>
              <p:nvPr/>
            </p:nvSpPr>
            <p:spPr>
              <a:xfrm>
                <a:off x="678180" y="1340536"/>
                <a:ext cx="8669874" cy="4929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b="0" dirty="0">
                    <a:solidFill>
                      <a:schemeClr val="bg1"/>
                    </a:solidFill>
                    <a:ea typeface="Microsoft YaHei" panose="020B0503020204020204" pitchFamily="34" charset="-122"/>
                  </a:rPr>
                  <a:t>Diffusion equation: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𝜕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𝑓</m:t>
                        </m:r>
                      </m:num>
                      <m:den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𝜕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den>
                    </m:f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zh-CN" altLang="en-US" sz="2000" b="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，给定一个初始条件：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,0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𝛿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000" b="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（脉冲）</a:t>
                </a:r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,0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𝛿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000" b="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两边进行傅立叶变换：</a:t>
                </a:r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acc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𝑘</m:t>
                          </m:r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𝑢</m:t>
                          </m:r>
                          <m:d>
                            <m:dPr>
                              <m:ctrlP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kumimoji="1" lang="en-US" altLang="zh-CN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𝑖𝑘𝑥</m:t>
                                  </m:r>
                                </m:e>
                              </m:d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𝑓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𝐷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acc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𝑘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acc>
                        <m:accPr>
                          <m:chr m:val="̂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acc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𝑘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acc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𝑘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,0</m:t>
                          </m:r>
                        </m:e>
                      </m:d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根据初始条件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acc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kumimoji="1"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𝑘</m:t>
                        </m:r>
                        <m:r>
                          <a:rPr kumimoji="1"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,0</m:t>
                        </m:r>
                      </m:e>
                    </m:d>
                    <m:r>
                      <a:rPr kumimoji="1" lang="en-US" altLang="zh-C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=1</m:t>
                    </m:r>
                  </m:oMath>
                </a14:m>
                <a:r>
                  <a:rPr kumimoji="1" lang="zh-CN" altLang="en-US" sz="2000" b="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，解得</a:t>
                </a:r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acc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𝑘</m:t>
                          </m:r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逆傅立叶变换：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𝑘</m:t>
                              </m:r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𝑖𝑘𝑥</m:t>
                                  </m:r>
                                </m:e>
                              </m:d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𝑑𝑘</m:t>
                              </m:r>
                            </m:e>
                          </m:func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𝑖𝑘𝑥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𝑑𝑘</m:t>
                          </m:r>
                        </m:e>
                      </m:nary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0B6D956-D7BB-7D1D-A731-2BD1ED885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1340536"/>
                <a:ext cx="8669874" cy="4929811"/>
              </a:xfrm>
              <a:prstGeom prst="rect">
                <a:avLst/>
              </a:prstGeom>
              <a:blipFill>
                <a:blip r:embed="rId2"/>
                <a:stretch>
                  <a:fillRect l="-732" t="-8740" b="-35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5BFFB6F0-E540-2275-C332-E0742DE6D13D}"/>
              </a:ext>
            </a:extLst>
          </p:cNvPr>
          <p:cNvCxnSpPr/>
          <p:nvPr/>
        </p:nvCxnSpPr>
        <p:spPr>
          <a:xfrm>
            <a:off x="9348054" y="2850407"/>
            <a:ext cx="26191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E445F2C-DEC0-0358-7C55-901B5C363607}"/>
              </a:ext>
            </a:extLst>
          </p:cNvPr>
          <p:cNvCxnSpPr/>
          <p:nvPr/>
        </p:nvCxnSpPr>
        <p:spPr>
          <a:xfrm>
            <a:off x="10537672" y="1671145"/>
            <a:ext cx="0" cy="1179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CC3AF3-4C41-E0F6-CFA0-5BA007E3D988}"/>
                  </a:ext>
                </a:extLst>
              </p:cNvPr>
              <p:cNvSpPr txBox="1"/>
              <p:nvPr/>
            </p:nvSpPr>
            <p:spPr>
              <a:xfrm>
                <a:off x="10335662" y="2755812"/>
                <a:ext cx="404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CC3AF3-4C41-E0F6-CFA0-5BA007E3D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662" y="2755812"/>
                <a:ext cx="40402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74C5851-1D6A-1D92-4CBF-71A384D642DB}"/>
                  </a:ext>
                </a:extLst>
              </p:cNvPr>
              <p:cNvSpPr txBox="1"/>
              <p:nvPr/>
            </p:nvSpPr>
            <p:spPr>
              <a:xfrm>
                <a:off x="10588122" y="1636001"/>
                <a:ext cx="131831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=∞</m:t>
                      </m:r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74C5851-1D6A-1D92-4CBF-71A384D64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122" y="1636001"/>
                <a:ext cx="131831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AF6FA4B-4846-67CB-9BE8-6AB4F0020447}"/>
              </a:ext>
            </a:extLst>
          </p:cNvPr>
          <p:cNvSpPr txBox="1"/>
          <p:nvPr/>
        </p:nvSpPr>
        <p:spPr>
          <a:xfrm>
            <a:off x="9085146" y="560742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这是一个典型的高斯积分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6C8971-FC31-4C63-08F6-748C0D001E06}"/>
                  </a:ext>
                </a:extLst>
              </p:cNvPr>
              <p:cNvSpPr txBox="1"/>
              <p:nvPr/>
            </p:nvSpPr>
            <p:spPr>
              <a:xfrm>
                <a:off x="7078255" y="4851063"/>
                <a:ext cx="1574470" cy="666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𝑢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𝑘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𝑖𝑥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𝐷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6C8971-FC31-4C63-08F6-748C0D001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255" y="4851063"/>
                <a:ext cx="1574470" cy="666401"/>
              </a:xfrm>
              <a:prstGeom prst="rect">
                <a:avLst/>
              </a:prstGeom>
              <a:blipFill>
                <a:blip r:embed="rId5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0413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CDEF8-C018-EA34-B55F-E4A8A8CD1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ED15F-3B09-5979-D9BD-7491C31A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Albert Einstein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0E4842A-33BF-57D0-CED1-95E2951C3EE2}"/>
                  </a:ext>
                </a:extLst>
              </p:cNvPr>
              <p:cNvSpPr txBox="1"/>
              <p:nvPr/>
            </p:nvSpPr>
            <p:spPr>
              <a:xfrm>
                <a:off x="1429738" y="2055685"/>
                <a:ext cx="10077959" cy="3809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𝑢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𝑘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𝑖𝑥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𝐷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𝑢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𝑖𝑥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𝑢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𝑖𝑥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𝑢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𝑖𝑥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′2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𝑖𝑢𝑥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𝑢𝑖𝑥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den>
                                  </m:f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𝑖𝑢𝑥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𝑑𝑢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𝑑𝑢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den>
                          </m:f>
                        </m:e>
                      </m:ra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∼</m:t>
                      </m:r>
                      <m:r>
                        <a:rPr kumimoji="1" lang="en-US" altLang="zh-CN" sz="2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0,</m:t>
                          </m:r>
                          <m: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𝐷</m:t>
                          </m:r>
                          <m: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′</m:t>
                          </m:r>
                          <m: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0E4842A-33BF-57D0-CED1-95E2951C3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38" y="2055685"/>
                <a:ext cx="10077959" cy="3809761"/>
              </a:xfrm>
              <a:prstGeom prst="rect">
                <a:avLst/>
              </a:prstGeom>
              <a:blipFill>
                <a:blip r:embed="rId2"/>
                <a:stretch>
                  <a:fillRect l="-3648" t="-31229" b="-23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906105-86F2-4C43-2A1D-86AD56FD8766}"/>
                  </a:ext>
                </a:extLst>
              </p:cNvPr>
              <p:cNvSpPr txBox="1"/>
              <p:nvPr/>
            </p:nvSpPr>
            <p:spPr>
              <a:xfrm>
                <a:off x="684303" y="926017"/>
                <a:ext cx="8418522" cy="1129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𝑘</m:t>
                              </m:r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,</m:t>
                              </m:r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𝑖𝑘𝑥</m:t>
                                  </m:r>
                                </m:e>
                              </m:d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𝑑𝑘</m:t>
                              </m:r>
                            </m:e>
                          </m:func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𝑖𝑘𝑥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𝑑𝑘</m:t>
                          </m:r>
                        </m:e>
                      </m:nary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906105-86F2-4C43-2A1D-86AD56FD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3" y="926017"/>
                <a:ext cx="8418522" cy="1129668"/>
              </a:xfrm>
              <a:prstGeom prst="rect">
                <a:avLst/>
              </a:prstGeom>
              <a:blipFill>
                <a:blip r:embed="rId3"/>
                <a:stretch>
                  <a:fillRect t="-84444" b="-1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659919F-A15B-526B-F485-3F7579DA395D}"/>
              </a:ext>
            </a:extLst>
          </p:cNvPr>
          <p:cNvSpPr txBox="1"/>
          <p:nvPr/>
        </p:nvSpPr>
        <p:spPr>
          <a:xfrm>
            <a:off x="988592" y="2200254"/>
            <a:ext cx="397423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F21BE0-48F6-7DD8-DB7C-8F9613A5B36D}"/>
              </a:ext>
            </a:extLst>
          </p:cNvPr>
          <p:cNvSpPr txBox="1"/>
          <p:nvPr/>
        </p:nvSpPr>
        <p:spPr>
          <a:xfrm>
            <a:off x="829559" y="5938887"/>
            <a:ext cx="640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至此，证明了扩散过程是一个高斯过程（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Gaussian Process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861991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29BF-7E17-86B8-36A9-6193C1DEC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2AA6CDBD-A5A8-B169-6FD6-CFD4B2CECD0F}"/>
              </a:ext>
            </a:extLst>
          </p:cNvPr>
          <p:cNvSpPr/>
          <p:nvPr/>
        </p:nvSpPr>
        <p:spPr>
          <a:xfrm>
            <a:off x="6778305" y="3429000"/>
            <a:ext cx="1417739" cy="564160"/>
          </a:xfrm>
          <a:prstGeom prst="ellipse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C3BBDF4-4240-D628-8243-4CC2BE40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Langevin Dynamics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A5A1DD-79B6-A7D0-8650-70DF507E05E5}"/>
              </a:ext>
            </a:extLst>
          </p:cNvPr>
          <p:cNvSpPr txBox="1"/>
          <p:nvPr/>
        </p:nvSpPr>
        <p:spPr>
          <a:xfrm>
            <a:off x="813732" y="1400961"/>
            <a:ext cx="8271545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爱因斯坦从宏观角度研究了布朗运动，提出了扩散方程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三年后，朗之万从基本粒子的角度研究了布朗运动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6AF8DA1-C1FC-A1F5-80A2-64313358563E}"/>
              </a:ext>
            </a:extLst>
          </p:cNvPr>
          <p:cNvSpPr/>
          <p:nvPr/>
        </p:nvSpPr>
        <p:spPr>
          <a:xfrm>
            <a:off x="1854291" y="3649211"/>
            <a:ext cx="218114" cy="218114"/>
          </a:xfrm>
          <a:prstGeom prst="ellipse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743B2F-CC8F-DC7C-EA62-58E6186A8D62}"/>
              </a:ext>
            </a:extLst>
          </p:cNvPr>
          <p:cNvSpPr txBox="1"/>
          <p:nvPr/>
        </p:nvSpPr>
        <p:spPr>
          <a:xfrm>
            <a:off x="1409350" y="39931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某个粒子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F157B4-B40F-ADA7-0192-93C966B4B2CA}"/>
                  </a:ext>
                </a:extLst>
              </p:cNvPr>
              <p:cNvSpPr txBox="1"/>
              <p:nvPr/>
            </p:nvSpPr>
            <p:spPr>
              <a:xfrm>
                <a:off x="1409350" y="3279879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F157B4-B40F-ADA7-0192-93C966B4B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350" y="3279879"/>
                <a:ext cx="43550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758900C-7AC3-E2DF-2C05-BA9356CD99A5}"/>
              </a:ext>
            </a:extLst>
          </p:cNvPr>
          <p:cNvCxnSpPr>
            <a:stCxn id="4" idx="6"/>
          </p:cNvCxnSpPr>
          <p:nvPr/>
        </p:nvCxnSpPr>
        <p:spPr>
          <a:xfrm>
            <a:off x="2072405" y="3758268"/>
            <a:ext cx="553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C2BF4E4-B7A1-21FC-5EC5-B31E2216C3F6}"/>
              </a:ext>
            </a:extLst>
          </p:cNvPr>
          <p:cNvSpPr txBox="1"/>
          <p:nvPr/>
        </p:nvSpPr>
        <p:spPr>
          <a:xfrm>
            <a:off x="3288484" y="2818701"/>
            <a:ext cx="48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根据牛顿第二定律（过阻尼下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overdamped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D4527A2-4A9C-F01B-33FF-FE63B7448BD6}"/>
                  </a:ext>
                </a:extLst>
              </p:cNvPr>
              <p:cNvSpPr txBox="1"/>
              <p:nvPr/>
            </p:nvSpPr>
            <p:spPr>
              <a:xfrm>
                <a:off x="4904689" y="3345034"/>
                <a:ext cx="3389198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𝛾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𝑑𝑥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D4527A2-4A9C-F01B-33FF-FE63B7448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689" y="3345034"/>
                <a:ext cx="3389198" cy="648126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8B673DD-8341-BCAB-8C7F-D0EC565F1DF2}"/>
                  </a:ext>
                </a:extLst>
              </p:cNvPr>
              <p:cNvSpPr txBox="1"/>
              <p:nvPr/>
            </p:nvSpPr>
            <p:spPr>
              <a:xfrm>
                <a:off x="3498209" y="4244829"/>
                <a:ext cx="1986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其中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𝜂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是白噪声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8B673DD-8341-BCAB-8C7F-D0EC565F1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09" y="4244829"/>
                <a:ext cx="1986826" cy="369332"/>
              </a:xfrm>
              <a:prstGeom prst="rect">
                <a:avLst/>
              </a:prstGeom>
              <a:blipFill>
                <a:blip r:embed="rId4"/>
                <a:stretch>
                  <a:fillRect l="-2532" t="-6667" r="-1266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AF45B83-3595-0E1B-629F-3FE66AA4391F}"/>
              </a:ext>
            </a:extLst>
          </p:cNvPr>
          <p:cNvSpPr txBox="1"/>
          <p:nvPr/>
        </p:nvSpPr>
        <p:spPr>
          <a:xfrm>
            <a:off x="7801761" y="4077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这是个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随机力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D887788-E0ED-7CC4-0396-3F7E9C46102E}"/>
                  </a:ext>
                </a:extLst>
              </p:cNvPr>
              <p:cNvSpPr txBox="1"/>
              <p:nvPr/>
            </p:nvSpPr>
            <p:spPr>
              <a:xfrm>
                <a:off x="3657600" y="4815281"/>
                <a:ext cx="8194089" cy="2125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𝜂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，表示这个随机力来自各个方向，平均力为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0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𝜂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𝜂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=2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𝐷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𝛿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表示任意两个时刻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是独立的（这里可以进一步学习下随机过程中的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相关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概念），另外狄拉克函数是一个广义函数。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𝐷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D887788-E0ED-7CC4-0396-3F7E9C461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815281"/>
                <a:ext cx="8194089" cy="2125005"/>
              </a:xfrm>
              <a:prstGeom prst="rect">
                <a:avLst/>
              </a:prstGeom>
              <a:blipFill>
                <a:blip r:embed="rId5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1416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>
            <a:extLst>
              <a:ext uri="{FF2B5EF4-FFF2-40B4-BE49-F238E27FC236}">
                <a16:creationId xmlns:a16="http://schemas.microsoft.com/office/drawing/2014/main" id="{1892378A-65B4-3901-882C-3CB99A45BEF9}"/>
              </a:ext>
            </a:extLst>
          </p:cNvPr>
          <p:cNvSpPr/>
          <p:nvPr/>
        </p:nvSpPr>
        <p:spPr>
          <a:xfrm>
            <a:off x="864536" y="2239392"/>
            <a:ext cx="7712536" cy="2379216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6837DB-3FF0-220C-2A0A-910494CC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Wiener 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B263BA-CAC9-6ED7-A4B7-2E40135E2680}"/>
                  </a:ext>
                </a:extLst>
              </p:cNvPr>
              <p:cNvSpPr txBox="1"/>
              <p:nvPr/>
            </p:nvSpPr>
            <p:spPr>
              <a:xfrm>
                <a:off x="1065320" y="1518082"/>
                <a:ext cx="3660361" cy="463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这个白噪声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𝜂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不好处理，定义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B263BA-CAC9-6ED7-A4B7-2E40135E2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20" y="1518082"/>
                <a:ext cx="3660361" cy="463588"/>
              </a:xfrm>
              <a:prstGeom prst="rect">
                <a:avLst/>
              </a:prstGeom>
              <a:blipFill>
                <a:blip r:embed="rId2"/>
                <a:stretch>
                  <a:fillRect l="-1389" r="-694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535A1CA-C8F3-A54D-247A-1BD4CB61A808}"/>
                  </a:ext>
                </a:extLst>
              </p:cNvPr>
              <p:cNvSpPr txBox="1"/>
              <p:nvPr/>
            </p:nvSpPr>
            <p:spPr>
              <a:xfrm>
                <a:off x="4707809" y="1441650"/>
                <a:ext cx="1373196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535A1CA-C8F3-A54D-247A-1BD4CB61A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809" y="1441650"/>
                <a:ext cx="1373196" cy="616451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71F0DE7-8625-1B65-5412-4576448D7DAC}"/>
                  </a:ext>
                </a:extLst>
              </p:cNvPr>
              <p:cNvSpPr txBox="1"/>
              <p:nvPr/>
            </p:nvSpPr>
            <p:spPr>
              <a:xfrm>
                <a:off x="1207363" y="2352583"/>
                <a:ext cx="6943247" cy="2125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假设：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独立增量：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∀0≤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≤⋯≤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，增量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𝑊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𝑊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都独立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平稳增量且高斯：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∀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𝑠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&lt;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𝑡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 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𝑊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𝑊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∼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𝒩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0,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初始为零：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𝑊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连续性：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𝑊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几乎处处连续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71F0DE7-8625-1B65-5412-4576448D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63" y="2352583"/>
                <a:ext cx="6943247" cy="2125582"/>
              </a:xfrm>
              <a:prstGeom prst="rect">
                <a:avLst/>
              </a:prstGeom>
              <a:blipFill>
                <a:blip r:embed="rId4"/>
                <a:stretch>
                  <a:fillRect l="-731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DBA3811-F2BF-EB8F-5B13-43D5E74152E4}"/>
                  </a:ext>
                </a:extLst>
              </p:cNvPr>
              <p:cNvSpPr txBox="1"/>
              <p:nvPr/>
            </p:nvSpPr>
            <p:spPr>
              <a:xfrm>
                <a:off x="859536" y="4974336"/>
                <a:ext cx="2416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对于任意一个时刻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DBA3811-F2BF-EB8F-5B13-43D5E741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6" y="4974336"/>
                <a:ext cx="2416880" cy="369332"/>
              </a:xfrm>
              <a:prstGeom prst="rect">
                <a:avLst/>
              </a:prstGeom>
              <a:blipFill>
                <a:blip r:embed="rId5"/>
                <a:stretch>
                  <a:fillRect l="-1571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A520FC0-2135-3E16-2870-2BC560E4517E}"/>
                  </a:ext>
                </a:extLst>
              </p:cNvPr>
              <p:cNvSpPr txBox="1"/>
              <p:nvPr/>
            </p:nvSpPr>
            <p:spPr>
              <a:xfrm>
                <a:off x="5204282" y="5672487"/>
                <a:ext cx="17834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A520FC0-2135-3E16-2870-2BC560E4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282" y="5672487"/>
                <a:ext cx="17834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93BA24F-9726-D8E1-B253-FC643FB2EE1E}"/>
              </a:ext>
            </a:extLst>
          </p:cNvPr>
          <p:cNvSpPr txBox="1"/>
          <p:nvPr/>
        </p:nvSpPr>
        <p:spPr>
          <a:xfrm>
            <a:off x="5204282" y="6041819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和之前的爱因斯坦研究的很一致</a:t>
            </a:r>
          </a:p>
        </p:txBody>
      </p:sp>
    </p:spTree>
    <p:extLst>
      <p:ext uri="{BB962C8B-B14F-4D97-AF65-F5344CB8AC3E}">
        <p14:creationId xmlns:p14="http://schemas.microsoft.com/office/powerpoint/2010/main" val="241378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50358-12A7-0D88-2530-6E882177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DGMs Introduction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B9B7AE-056A-BF6B-761F-20FFCE3B37BF}"/>
              </a:ext>
            </a:extLst>
          </p:cNvPr>
          <p:cNvSpPr txBox="1"/>
          <p:nvPr/>
        </p:nvSpPr>
        <p:spPr>
          <a:xfrm>
            <a:off x="1022931" y="1176951"/>
            <a:ext cx="10515599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深度生成模型（</a:t>
            </a: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Deep Generative Models, DGMs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是通过深度神经网络进行数据生成的模型。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D7D99D3-E0C0-0808-6A39-682A41BAC619}"/>
                  </a:ext>
                </a:extLst>
              </p:cNvPr>
              <p:cNvSpPr txBox="1"/>
              <p:nvPr/>
            </p:nvSpPr>
            <p:spPr>
              <a:xfrm>
                <a:off x="1488553" y="1946514"/>
                <a:ext cx="3020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ℙ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data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：现实世界的数据分布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D7D99D3-E0C0-0808-6A39-682A41BAC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3" y="1946514"/>
                <a:ext cx="3020314" cy="369332"/>
              </a:xfrm>
              <a:prstGeom prst="rect">
                <a:avLst/>
              </a:prstGeom>
              <a:blipFill>
                <a:blip r:embed="rId2"/>
                <a:stretch>
                  <a:fillRect t="-6667" r="-418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>
            <a:extLst>
              <a:ext uri="{FF2B5EF4-FFF2-40B4-BE49-F238E27FC236}">
                <a16:creationId xmlns:a16="http://schemas.microsoft.com/office/drawing/2014/main" id="{F842C6ED-4B58-996C-73DD-0C8D55BA8BB1}"/>
              </a:ext>
            </a:extLst>
          </p:cNvPr>
          <p:cNvSpPr/>
          <p:nvPr/>
        </p:nvSpPr>
        <p:spPr>
          <a:xfrm>
            <a:off x="929993" y="2471614"/>
            <a:ext cx="4137434" cy="3467477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A259207-E228-631C-FD16-703EA557B96A}"/>
              </a:ext>
            </a:extLst>
          </p:cNvPr>
          <p:cNvSpPr/>
          <p:nvPr/>
        </p:nvSpPr>
        <p:spPr>
          <a:xfrm>
            <a:off x="1705835" y="3361168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C605A56-632F-D6C0-4DCC-7F13223BAA4B}"/>
              </a:ext>
            </a:extLst>
          </p:cNvPr>
          <p:cNvSpPr/>
          <p:nvPr/>
        </p:nvSpPr>
        <p:spPr>
          <a:xfrm>
            <a:off x="2864679" y="4212193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D7BBC2F-A06F-DB68-3078-6828BFEFE8DE}"/>
              </a:ext>
            </a:extLst>
          </p:cNvPr>
          <p:cNvSpPr/>
          <p:nvPr/>
        </p:nvSpPr>
        <p:spPr>
          <a:xfrm>
            <a:off x="2122295" y="4112605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BEC120C-D289-900B-530C-A1487977D883}"/>
              </a:ext>
            </a:extLst>
          </p:cNvPr>
          <p:cNvSpPr/>
          <p:nvPr/>
        </p:nvSpPr>
        <p:spPr>
          <a:xfrm>
            <a:off x="2873732" y="3841001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1BBF33E-B1AA-2F79-DE2C-7085543092F5}"/>
              </a:ext>
            </a:extLst>
          </p:cNvPr>
          <p:cNvSpPr/>
          <p:nvPr/>
        </p:nvSpPr>
        <p:spPr>
          <a:xfrm>
            <a:off x="3570849" y="4547172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77BBE57-EFE9-F073-9C25-18F43D45A636}"/>
              </a:ext>
            </a:extLst>
          </p:cNvPr>
          <p:cNvSpPr/>
          <p:nvPr/>
        </p:nvSpPr>
        <p:spPr>
          <a:xfrm>
            <a:off x="2656449" y="5054166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C14B616-49EA-3D9D-47BD-55F25A43DD65}"/>
              </a:ext>
            </a:extLst>
          </p:cNvPr>
          <p:cNvSpPr/>
          <p:nvPr/>
        </p:nvSpPr>
        <p:spPr>
          <a:xfrm>
            <a:off x="3770025" y="5244289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5C8610D-3D27-FD7E-1136-1F02A9F82BB3}"/>
              </a:ext>
            </a:extLst>
          </p:cNvPr>
          <p:cNvSpPr/>
          <p:nvPr/>
        </p:nvSpPr>
        <p:spPr>
          <a:xfrm>
            <a:off x="3100069" y="4873097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A6E77EA-E385-50C7-B8C9-CBCF20D4F717}"/>
              </a:ext>
            </a:extLst>
          </p:cNvPr>
          <p:cNvSpPr/>
          <p:nvPr/>
        </p:nvSpPr>
        <p:spPr>
          <a:xfrm>
            <a:off x="3091016" y="4664868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CF6013-79BC-2BB9-AEEB-E0EAA25EEE99}"/>
              </a:ext>
            </a:extLst>
          </p:cNvPr>
          <p:cNvSpPr txBox="1"/>
          <p:nvPr/>
        </p:nvSpPr>
        <p:spPr>
          <a:xfrm>
            <a:off x="2411261" y="2680774"/>
            <a:ext cx="249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Text, Image, Speech, etc.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7C08390-1E50-2EB8-4B4B-AB865028B7D0}"/>
                  </a:ext>
                </a:extLst>
              </p:cNvPr>
              <p:cNvSpPr txBox="1"/>
              <p:nvPr/>
            </p:nvSpPr>
            <p:spPr>
              <a:xfrm>
                <a:off x="7830611" y="1946514"/>
                <a:ext cx="2826351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ℙ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gen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：生成器的数据分布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7C08390-1E50-2EB8-4B4B-AB865028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611" y="1946514"/>
                <a:ext cx="2826351" cy="395493"/>
              </a:xfrm>
              <a:prstGeom prst="rect">
                <a:avLst/>
              </a:prstGeom>
              <a:blipFill>
                <a:blip r:embed="rId3"/>
                <a:stretch>
                  <a:fillRect t="-6250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>
            <a:extLst>
              <a:ext uri="{FF2B5EF4-FFF2-40B4-BE49-F238E27FC236}">
                <a16:creationId xmlns:a16="http://schemas.microsoft.com/office/drawing/2014/main" id="{BED32A69-B341-693D-DDD2-8E46511C6AD4}"/>
              </a:ext>
            </a:extLst>
          </p:cNvPr>
          <p:cNvSpPr/>
          <p:nvPr/>
        </p:nvSpPr>
        <p:spPr>
          <a:xfrm>
            <a:off x="7124574" y="2471614"/>
            <a:ext cx="4137434" cy="3467477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B44671-1C04-EAD4-4ABD-2A1697183661}"/>
              </a:ext>
            </a:extLst>
          </p:cNvPr>
          <p:cNvSpPr txBox="1"/>
          <p:nvPr/>
        </p:nvSpPr>
        <p:spPr>
          <a:xfrm>
            <a:off x="8605842" y="2680774"/>
            <a:ext cx="249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Text, Image, Speech, etc.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3E7FC9B-F6C8-2731-BAF4-DB84A8F4285C}"/>
              </a:ext>
            </a:extLst>
          </p:cNvPr>
          <p:cNvSpPr/>
          <p:nvPr/>
        </p:nvSpPr>
        <p:spPr>
          <a:xfrm>
            <a:off x="8179063" y="4366103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54DB177-B71F-BA69-1239-2A3662004352}"/>
              </a:ext>
            </a:extLst>
          </p:cNvPr>
          <p:cNvSpPr/>
          <p:nvPr/>
        </p:nvSpPr>
        <p:spPr>
          <a:xfrm>
            <a:off x="8486880" y="4628654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EEB0E75-61F3-7DD2-67FB-9FA004128B17}"/>
              </a:ext>
            </a:extLst>
          </p:cNvPr>
          <p:cNvSpPr/>
          <p:nvPr/>
        </p:nvSpPr>
        <p:spPr>
          <a:xfrm>
            <a:off x="8016100" y="5090380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26283DB-8B87-F699-225E-101469EF8DED}"/>
              </a:ext>
            </a:extLst>
          </p:cNvPr>
          <p:cNvSpPr/>
          <p:nvPr/>
        </p:nvSpPr>
        <p:spPr>
          <a:xfrm>
            <a:off x="10234199" y="5081326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7294C9A-33E9-F67F-B88A-E3965E8BE860}"/>
              </a:ext>
            </a:extLst>
          </p:cNvPr>
          <p:cNvSpPr/>
          <p:nvPr/>
        </p:nvSpPr>
        <p:spPr>
          <a:xfrm>
            <a:off x="10234199" y="4492851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800BBDE-DB31-544F-00F5-53B65E3E782E}"/>
              </a:ext>
            </a:extLst>
          </p:cNvPr>
          <p:cNvSpPr/>
          <p:nvPr/>
        </p:nvSpPr>
        <p:spPr>
          <a:xfrm>
            <a:off x="9844900" y="4438530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147F197-AD7D-B2C7-AFAB-3D172C6AD00D}"/>
              </a:ext>
            </a:extLst>
          </p:cNvPr>
          <p:cNvSpPr/>
          <p:nvPr/>
        </p:nvSpPr>
        <p:spPr>
          <a:xfrm>
            <a:off x="9165890" y="4284621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C892B8B-BFA5-7127-F2B7-5EF6A6687264}"/>
              </a:ext>
            </a:extLst>
          </p:cNvPr>
          <p:cNvSpPr/>
          <p:nvPr/>
        </p:nvSpPr>
        <p:spPr>
          <a:xfrm>
            <a:off x="9518975" y="5099433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C8E16D2-4B25-75B6-C29A-56E832818E19}"/>
              </a:ext>
            </a:extLst>
          </p:cNvPr>
          <p:cNvSpPr/>
          <p:nvPr/>
        </p:nvSpPr>
        <p:spPr>
          <a:xfrm>
            <a:off x="8921446" y="5371037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52644FC-CEFE-CB3F-49B6-3F5627997E21}"/>
              </a:ext>
            </a:extLst>
          </p:cNvPr>
          <p:cNvSpPr/>
          <p:nvPr/>
        </p:nvSpPr>
        <p:spPr>
          <a:xfrm>
            <a:off x="8975767" y="3904375"/>
            <a:ext cx="175034" cy="175034"/>
          </a:xfrm>
          <a:prstGeom prst="ellipse">
            <a:avLst/>
          </a:prstGeom>
          <a:solidFill>
            <a:srgbClr val="0063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70A6C2B-06CC-D5BA-7073-C8ECA506F58C}"/>
              </a:ext>
            </a:extLst>
          </p:cNvPr>
          <p:cNvCxnSpPr>
            <a:stCxn id="7" idx="3"/>
            <a:endCxn id="20" idx="1"/>
          </p:cNvCxnSpPr>
          <p:nvPr/>
        </p:nvCxnSpPr>
        <p:spPr>
          <a:xfrm>
            <a:off x="4508867" y="2131180"/>
            <a:ext cx="3321744" cy="1308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D77A5AEC-B13C-3076-FC38-A4EA890045B2}"/>
              </a:ext>
            </a:extLst>
          </p:cNvPr>
          <p:cNvSpPr txBox="1"/>
          <p:nvPr/>
        </p:nvSpPr>
        <p:spPr>
          <a:xfrm>
            <a:off x="5017820" y="176838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As similar as possible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A31E26D-71A4-41F2-991B-CA78A3B59FCF}"/>
                  </a:ext>
                </a:extLst>
              </p:cNvPr>
              <p:cNvSpPr/>
              <p:nvPr/>
            </p:nvSpPr>
            <p:spPr>
              <a:xfrm>
                <a:off x="6297119" y="2471614"/>
                <a:ext cx="1754121" cy="1432761"/>
              </a:xfrm>
              <a:prstGeom prst="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Neural Network</a:t>
                </a:r>
              </a:p>
              <a:p>
                <a:pPr algn="ctr"/>
                <a:r>
                  <a:rPr kumimoji="1" lang="en-US" altLang="zh-CN" sz="11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Parameterized by </a:t>
                </a:r>
                <a14:m>
                  <m:oMath xmlns:m="http://schemas.openxmlformats.org/officeDocument/2006/math">
                    <m:r>
                      <a:rPr kumimoji="1" lang="en-US" altLang="zh-CN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A31E26D-71A4-41F2-991B-CA78A3B59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19" y="2471614"/>
                <a:ext cx="1754121" cy="1432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297F659B-9899-4131-6393-96FFCB9BD26F}"/>
              </a:ext>
            </a:extLst>
          </p:cNvPr>
          <p:cNvGrpSpPr/>
          <p:nvPr/>
        </p:nvGrpSpPr>
        <p:grpSpPr>
          <a:xfrm>
            <a:off x="4158028" y="6181138"/>
            <a:ext cx="3919227" cy="506485"/>
            <a:chOff x="3658365" y="6181138"/>
            <a:chExt cx="3919227" cy="5064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978791E9-6FE4-D9E2-4DB9-F2EFF01F1CE8}"/>
                    </a:ext>
                  </a:extLst>
                </p:cNvPr>
                <p:cNvSpPr txBox="1"/>
                <p:nvPr/>
              </p:nvSpPr>
              <p:spPr>
                <a:xfrm>
                  <a:off x="4657690" y="6181138"/>
                  <a:ext cx="2919902" cy="506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∈</m:t>
                        </m:r>
                        <m:func>
                          <m:func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𝜙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𝒟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  <m:t>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  <m:t>data</m:t>
                                        </m:r>
                                      </m:sub>
                                    </m:s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  <m:t>ℙ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Microsoft YaHei" panose="020B0503020204020204" pitchFamily="34" charset="-122"/>
                                            <a:cs typeface="Calibri" panose="020F0502020204030204" pitchFamily="34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978791E9-6FE4-D9E2-4DB9-F2EFF01F1C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690" y="6181138"/>
                  <a:ext cx="2919902" cy="506485"/>
                </a:xfrm>
                <a:prstGeom prst="rect">
                  <a:avLst/>
                </a:prstGeom>
                <a:blipFill>
                  <a:blip r:embed="rId5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A36A650-25F5-2FEC-BEE7-118F6F72FBBD}"/>
                </a:ext>
              </a:extLst>
            </p:cNvPr>
            <p:cNvSpPr txBox="1"/>
            <p:nvPr/>
          </p:nvSpPr>
          <p:spPr>
            <a:xfrm>
              <a:off x="3658365" y="6203351"/>
              <a:ext cx="1073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rPr>
                <a:t>Objective</a:t>
              </a:r>
              <a:endPara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71287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2B52D-1D71-9A57-E5DD-33B1740A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Stochastic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16E71B-3668-90F9-C18C-142D9A4E0E26}"/>
              </a:ext>
            </a:extLst>
          </p:cNvPr>
          <p:cNvSpPr txBox="1"/>
          <p:nvPr/>
        </p:nvSpPr>
        <p:spPr>
          <a:xfrm>
            <a:off x="825623" y="1376039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稍微理解一些随机过程的概念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565859E1-BA04-E8A0-87FC-AE698582FA08}"/>
              </a:ext>
            </a:extLst>
          </p:cNvPr>
          <p:cNvCxnSpPr/>
          <p:nvPr/>
        </p:nvCxnSpPr>
        <p:spPr>
          <a:xfrm>
            <a:off x="1967884" y="2824410"/>
            <a:ext cx="83893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1962716-9FC2-4F5E-3E0B-BF53E296CB50}"/>
              </a:ext>
            </a:extLst>
          </p:cNvPr>
          <p:cNvSpPr txBox="1"/>
          <p:nvPr/>
        </p:nvSpPr>
        <p:spPr>
          <a:xfrm>
            <a:off x="1834719" y="209644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有一个随机过程，我们关注两个随机变量</a:t>
            </a:r>
          </a:p>
        </p:txBody>
      </p:sp>
      <p:sp>
        <p:nvSpPr>
          <p:cNvPr id="6" name="乘 5">
            <a:extLst>
              <a:ext uri="{FF2B5EF4-FFF2-40B4-BE49-F238E27FC236}">
                <a16:creationId xmlns:a16="http://schemas.microsoft.com/office/drawing/2014/main" id="{713C8C9E-A0F2-A691-3681-18C1B74A0C4A}"/>
              </a:ext>
            </a:extLst>
          </p:cNvPr>
          <p:cNvSpPr/>
          <p:nvPr/>
        </p:nvSpPr>
        <p:spPr>
          <a:xfrm>
            <a:off x="3121981" y="2611346"/>
            <a:ext cx="408372" cy="408372"/>
          </a:xfrm>
          <a:prstGeom prst="mathMultiply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784AC1-927F-DFDB-FD13-BAB60E161C1D}"/>
                  </a:ext>
                </a:extLst>
              </p:cNvPr>
              <p:cNvSpPr txBox="1"/>
              <p:nvPr/>
            </p:nvSpPr>
            <p:spPr>
              <a:xfrm>
                <a:off x="2859052" y="3023248"/>
                <a:ext cx="934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𝑋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RV</a:t>
                </a:r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784AC1-927F-DFDB-FD13-BAB60E161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052" y="3023248"/>
                <a:ext cx="934230" cy="369332"/>
              </a:xfrm>
              <a:prstGeom prst="rect">
                <a:avLst/>
              </a:prstGeom>
              <a:blipFill>
                <a:blip r:embed="rId2"/>
                <a:stretch>
                  <a:fillRect t="-10000" r="-540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乘 7">
            <a:extLst>
              <a:ext uri="{FF2B5EF4-FFF2-40B4-BE49-F238E27FC236}">
                <a16:creationId xmlns:a16="http://schemas.microsoft.com/office/drawing/2014/main" id="{8A6DE11A-F15C-0B92-4B52-3C334F6ECC41}"/>
              </a:ext>
            </a:extLst>
          </p:cNvPr>
          <p:cNvSpPr/>
          <p:nvPr/>
        </p:nvSpPr>
        <p:spPr>
          <a:xfrm>
            <a:off x="5725878" y="2611346"/>
            <a:ext cx="408372" cy="408372"/>
          </a:xfrm>
          <a:prstGeom prst="mathMultiply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EF1F006-A941-BB7B-E897-F718B66A2FE8}"/>
                  </a:ext>
                </a:extLst>
              </p:cNvPr>
              <p:cNvSpPr txBox="1"/>
              <p:nvPr/>
            </p:nvSpPr>
            <p:spPr>
              <a:xfrm>
                <a:off x="5455383" y="3059668"/>
                <a:ext cx="949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𝑋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RV</a:t>
                </a:r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EF1F006-A941-BB7B-E897-F718B66A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383" y="3059668"/>
                <a:ext cx="949362" cy="369332"/>
              </a:xfrm>
              <a:prstGeom prst="rect">
                <a:avLst/>
              </a:prstGeom>
              <a:blipFill>
                <a:blip r:embed="rId3"/>
                <a:stretch>
                  <a:fillRect t="-6452" r="-3947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0D9F191-7B22-6E9D-578E-EE6177D9AF6C}"/>
              </a:ext>
            </a:extLst>
          </p:cNvPr>
          <p:cNvCxnSpPr>
            <a:cxnSpLocks/>
          </p:cNvCxnSpPr>
          <p:nvPr/>
        </p:nvCxnSpPr>
        <p:spPr>
          <a:xfrm>
            <a:off x="559028" y="4656440"/>
            <a:ext cx="21062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FB6FA28E-6F34-A5A4-CC60-7BC6BBFC50F2}"/>
              </a:ext>
            </a:extLst>
          </p:cNvPr>
          <p:cNvCxnSpPr>
            <a:cxnSpLocks/>
          </p:cNvCxnSpPr>
          <p:nvPr/>
        </p:nvCxnSpPr>
        <p:spPr>
          <a:xfrm flipV="1">
            <a:off x="1612129" y="3747177"/>
            <a:ext cx="0" cy="18185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57500FA-99A3-79E5-5E41-3E54FAEAB7EB}"/>
                  </a:ext>
                </a:extLst>
              </p:cNvPr>
              <p:cNvSpPr txBox="1"/>
              <p:nvPr/>
            </p:nvSpPr>
            <p:spPr>
              <a:xfrm>
                <a:off x="2445459" y="4680139"/>
                <a:ext cx="439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57500FA-99A3-79E5-5E41-3E54FAEA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9" y="4680139"/>
                <a:ext cx="43954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17CA949-E055-4322-EDC6-54EC6C3E2A73}"/>
                  </a:ext>
                </a:extLst>
              </p:cNvPr>
              <p:cNvSpPr txBox="1"/>
              <p:nvPr/>
            </p:nvSpPr>
            <p:spPr>
              <a:xfrm>
                <a:off x="1575047" y="3601411"/>
                <a:ext cx="439543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𝒀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17CA949-E055-4322-EDC6-54EC6C3E2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047" y="3601411"/>
                <a:ext cx="439543" cy="401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00D3769-B2ED-D1C3-244A-F50D69C7A43B}"/>
              </a:ext>
            </a:extLst>
          </p:cNvPr>
          <p:cNvCxnSpPr>
            <a:cxnSpLocks/>
          </p:cNvCxnSpPr>
          <p:nvPr/>
        </p:nvCxnSpPr>
        <p:spPr>
          <a:xfrm>
            <a:off x="3481208" y="4656440"/>
            <a:ext cx="21062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93A78206-8F1C-079E-F596-AD374E0095C9}"/>
              </a:ext>
            </a:extLst>
          </p:cNvPr>
          <p:cNvCxnSpPr>
            <a:cxnSpLocks/>
          </p:cNvCxnSpPr>
          <p:nvPr/>
        </p:nvCxnSpPr>
        <p:spPr>
          <a:xfrm flipV="1">
            <a:off x="4534309" y="3747177"/>
            <a:ext cx="0" cy="18185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0670E43-D7D4-767D-DBCB-D4CB39BB0C52}"/>
                  </a:ext>
                </a:extLst>
              </p:cNvPr>
              <p:cNvSpPr txBox="1"/>
              <p:nvPr/>
            </p:nvSpPr>
            <p:spPr>
              <a:xfrm>
                <a:off x="5367639" y="4680139"/>
                <a:ext cx="439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0670E43-D7D4-767D-DBCB-D4CB39BB0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639" y="4680139"/>
                <a:ext cx="43954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FB48343-42EB-8139-D021-EEEB96A1187B}"/>
                  </a:ext>
                </a:extLst>
              </p:cNvPr>
              <p:cNvSpPr txBox="1"/>
              <p:nvPr/>
            </p:nvSpPr>
            <p:spPr>
              <a:xfrm>
                <a:off x="4497227" y="3601411"/>
                <a:ext cx="439543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𝒀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FB48343-42EB-8139-D021-EEEB96A1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227" y="3601411"/>
                <a:ext cx="439543" cy="4019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1B875CE-5D9D-A0C1-E07C-2A6F914E15F8}"/>
              </a:ext>
            </a:extLst>
          </p:cNvPr>
          <p:cNvCxnSpPr>
            <a:cxnSpLocks/>
          </p:cNvCxnSpPr>
          <p:nvPr/>
        </p:nvCxnSpPr>
        <p:spPr>
          <a:xfrm>
            <a:off x="6403388" y="4656440"/>
            <a:ext cx="21062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715262B-E423-F83F-1259-E0684E042FCE}"/>
              </a:ext>
            </a:extLst>
          </p:cNvPr>
          <p:cNvCxnSpPr>
            <a:cxnSpLocks/>
          </p:cNvCxnSpPr>
          <p:nvPr/>
        </p:nvCxnSpPr>
        <p:spPr>
          <a:xfrm flipV="1">
            <a:off x="7456489" y="3747177"/>
            <a:ext cx="0" cy="18185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9EE430E-A746-A996-C985-932CBA68BCCB}"/>
                  </a:ext>
                </a:extLst>
              </p:cNvPr>
              <p:cNvSpPr txBox="1"/>
              <p:nvPr/>
            </p:nvSpPr>
            <p:spPr>
              <a:xfrm>
                <a:off x="8289819" y="4680139"/>
                <a:ext cx="439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9EE430E-A746-A996-C985-932CBA68B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819" y="4680139"/>
                <a:ext cx="43954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6214038-D57B-63EC-A301-57D6EBABD3AD}"/>
                  </a:ext>
                </a:extLst>
              </p:cNvPr>
              <p:cNvSpPr txBox="1"/>
              <p:nvPr/>
            </p:nvSpPr>
            <p:spPr>
              <a:xfrm>
                <a:off x="7419407" y="3601411"/>
                <a:ext cx="439543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𝒀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6214038-D57B-63EC-A301-57D6EBAB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407" y="3601411"/>
                <a:ext cx="439543" cy="4019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E8C92B4-4F7B-A875-01E1-D1B0A852C06A}"/>
              </a:ext>
            </a:extLst>
          </p:cNvPr>
          <p:cNvCxnSpPr>
            <a:cxnSpLocks/>
          </p:cNvCxnSpPr>
          <p:nvPr/>
        </p:nvCxnSpPr>
        <p:spPr>
          <a:xfrm>
            <a:off x="9325567" y="4656440"/>
            <a:ext cx="21062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125DF76-2846-0F8D-C8F4-020FE87A8D81}"/>
              </a:ext>
            </a:extLst>
          </p:cNvPr>
          <p:cNvCxnSpPr>
            <a:cxnSpLocks/>
          </p:cNvCxnSpPr>
          <p:nvPr/>
        </p:nvCxnSpPr>
        <p:spPr>
          <a:xfrm flipV="1">
            <a:off x="10378668" y="3747177"/>
            <a:ext cx="0" cy="18185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AF99E67-8A30-B5F2-267C-2A79D9AB5A27}"/>
                  </a:ext>
                </a:extLst>
              </p:cNvPr>
              <p:cNvSpPr txBox="1"/>
              <p:nvPr/>
            </p:nvSpPr>
            <p:spPr>
              <a:xfrm>
                <a:off x="11211998" y="4680139"/>
                <a:ext cx="4395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AF99E67-8A30-B5F2-267C-2A79D9AB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998" y="4680139"/>
                <a:ext cx="43954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B6D570-3D9F-B2D6-3F3B-AB7CDEEE386E}"/>
                  </a:ext>
                </a:extLst>
              </p:cNvPr>
              <p:cNvSpPr txBox="1"/>
              <p:nvPr/>
            </p:nvSpPr>
            <p:spPr>
              <a:xfrm>
                <a:off x="10341586" y="3601411"/>
                <a:ext cx="439543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𝒀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AB6D570-3D9F-B2D6-3F3B-AB7CDEEE3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586" y="3601411"/>
                <a:ext cx="439543" cy="4019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2CE5A3FF-F07F-2054-FB55-17D16E70F675}"/>
              </a:ext>
            </a:extLst>
          </p:cNvPr>
          <p:cNvSpPr/>
          <p:nvPr/>
        </p:nvSpPr>
        <p:spPr>
          <a:xfrm>
            <a:off x="1163606" y="4222939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62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7481D3C-B35D-E491-3009-839CA4B010C6}"/>
              </a:ext>
            </a:extLst>
          </p:cNvPr>
          <p:cNvSpPr/>
          <p:nvPr/>
        </p:nvSpPr>
        <p:spPr>
          <a:xfrm>
            <a:off x="4102945" y="4222939"/>
            <a:ext cx="839354" cy="839354"/>
          </a:xfrm>
          <a:prstGeom prst="ellipse">
            <a:avLst/>
          </a:prstGeom>
          <a:solidFill>
            <a:schemeClr val="accent1">
              <a:lumMod val="60000"/>
              <a:lumOff val="40000"/>
              <a:alpha val="5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D8458F5-D3CE-04DE-1229-7B770011936E}"/>
              </a:ext>
            </a:extLst>
          </p:cNvPr>
          <p:cNvSpPr/>
          <p:nvPr/>
        </p:nvSpPr>
        <p:spPr>
          <a:xfrm>
            <a:off x="6786018" y="4282118"/>
            <a:ext cx="1341465" cy="780175"/>
          </a:xfrm>
          <a:prstGeom prst="ellipse">
            <a:avLst/>
          </a:prstGeom>
          <a:solidFill>
            <a:schemeClr val="accent3">
              <a:lumMod val="60000"/>
              <a:lumOff val="40000"/>
              <a:alpha val="5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F738234-372B-24AA-C3BD-4D0FA87D1AA4}"/>
              </a:ext>
            </a:extLst>
          </p:cNvPr>
          <p:cNvSpPr/>
          <p:nvPr/>
        </p:nvSpPr>
        <p:spPr>
          <a:xfrm rot="19420013">
            <a:off x="9682577" y="4266352"/>
            <a:ext cx="1341465" cy="780175"/>
          </a:xfrm>
          <a:prstGeom prst="ellipse">
            <a:avLst/>
          </a:prstGeom>
          <a:solidFill>
            <a:srgbClr val="7030A0">
              <a:alpha val="5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BF866E20-11E6-22D3-8A07-7F117A44C5E4}"/>
              </a:ext>
            </a:extLst>
          </p:cNvPr>
          <p:cNvCxnSpPr>
            <a:cxnSpLocks/>
          </p:cNvCxnSpPr>
          <p:nvPr/>
        </p:nvCxnSpPr>
        <p:spPr>
          <a:xfrm>
            <a:off x="1345915" y="4003381"/>
            <a:ext cx="0" cy="136470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DEF6B7BB-E0A0-3231-B1DD-D5D570FAFE09}"/>
              </a:ext>
            </a:extLst>
          </p:cNvPr>
          <p:cNvCxnSpPr>
            <a:cxnSpLocks/>
          </p:cNvCxnSpPr>
          <p:nvPr/>
        </p:nvCxnSpPr>
        <p:spPr>
          <a:xfrm>
            <a:off x="1860265" y="4003381"/>
            <a:ext cx="0" cy="136470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44D88CA-6FA1-AEB6-84C4-0AC44A800DA8}"/>
              </a:ext>
            </a:extLst>
          </p:cNvPr>
          <p:cNvSpPr txBox="1"/>
          <p:nvPr/>
        </p:nvSpPr>
        <p:spPr>
          <a:xfrm>
            <a:off x="1252094" y="5586468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0EA018C-29DB-DA95-A625-816682409BD2}"/>
              </a:ext>
            </a:extLst>
          </p:cNvPr>
          <p:cNvSpPr txBox="1"/>
          <p:nvPr/>
        </p:nvSpPr>
        <p:spPr>
          <a:xfrm>
            <a:off x="4381061" y="5586468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62B2CBD-6E4C-1F5B-53FB-9519F7AD6982}"/>
              </a:ext>
            </a:extLst>
          </p:cNvPr>
          <p:cNvSpPr txBox="1"/>
          <p:nvPr/>
        </p:nvSpPr>
        <p:spPr>
          <a:xfrm>
            <a:off x="10225421" y="5586468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8026C4C-B9A0-B9C3-A5B7-892E95AC0FB6}"/>
                  </a:ext>
                </a:extLst>
              </p:cNvPr>
              <p:cNvSpPr txBox="1"/>
              <p:nvPr/>
            </p:nvSpPr>
            <p:spPr>
              <a:xfrm>
                <a:off x="2763229" y="5983738"/>
                <a:ext cx="7035003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𝑋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𝑋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𝑋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𝑋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−2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 smtClean="0">
                                      <a:solidFill>
                                        <a:schemeClr val="accent4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accent4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accent4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accent4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accent4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accent4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accent4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8026C4C-B9A0-B9C3-A5B7-892E95AC0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229" y="5983738"/>
                <a:ext cx="7035003" cy="662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59D5BA99-8EDA-687B-893B-1B34F67853DD}"/>
              </a:ext>
            </a:extLst>
          </p:cNvPr>
          <p:cNvSpPr txBox="1"/>
          <p:nvPr/>
        </p:nvSpPr>
        <p:spPr>
          <a:xfrm>
            <a:off x="9588296" y="62127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相关计算</a:t>
            </a:r>
          </a:p>
        </p:txBody>
      </p:sp>
    </p:spTree>
    <p:extLst>
      <p:ext uri="{BB962C8B-B14F-4D97-AF65-F5344CB8AC3E}">
        <p14:creationId xmlns:p14="http://schemas.microsoft.com/office/powerpoint/2010/main" val="18058385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B5CD5-E2F8-FFA6-1F0B-F159F1DA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Stochastic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EA58058-6299-4F2C-2D85-F62E62A451B0}"/>
                  </a:ext>
                </a:extLst>
              </p:cNvPr>
              <p:cNvSpPr txBox="1"/>
              <p:nvPr/>
            </p:nvSpPr>
            <p:spPr>
              <a:xfrm>
                <a:off x="838200" y="1382486"/>
                <a:ext cx="9785506" cy="23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相关计算：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𝑿𝒀</m:t>
                        </m:r>
                      </m:e>
                    </m:d>
                  </m:oMath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相关计算是内积：非负性、对称性，双线性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可以看作为角度，有正交的概念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独立与不相关，不相关就是正交，即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𝑿𝒀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=0</m:t>
                    </m:r>
                  </m:oMath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𝚯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𝒰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0,2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𝜋</m:t>
                        </m:r>
                      </m:e>
                    </m:d>
                  </m:oMath>
                </a14:m>
                <a:r>
                  <a:rPr kumimoji="1" lang="zh-CN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定义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cos</m:t>
                        </m:r>
                      </m:fName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𝚯</m:t>
                        </m:r>
                      </m:e>
                    </m:func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 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𝒀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sin</m:t>
                        </m:r>
                      </m:fName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𝚯</m:t>
                        </m:r>
                      </m:e>
                    </m:func>
                  </m:oMath>
                </a14:m>
                <a:r>
                  <a:rPr kumimoji="1" lang="zh-CN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考察是否独立。</a:t>
                </a:r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EA58058-6299-4F2C-2D85-F62E62A45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82486"/>
                <a:ext cx="9785506" cy="2346220"/>
              </a:xfrm>
              <a:prstGeom prst="rect">
                <a:avLst/>
              </a:prstGeom>
              <a:blipFill>
                <a:blip r:embed="rId2"/>
                <a:stretch>
                  <a:fillRect l="-649" b="-3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E759B5-47A6-4B19-AF03-91CC78F73F80}"/>
                  </a:ext>
                </a:extLst>
              </p:cNvPr>
              <p:cNvSpPr txBox="1"/>
              <p:nvPr/>
            </p:nvSpPr>
            <p:spPr>
              <a:xfrm>
                <a:off x="1788635" y="3870059"/>
                <a:ext cx="8672536" cy="2407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一定不独立，因为：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𝑿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𝒀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1</m:t>
                    </m:r>
                  </m:oMath>
                </a14:m>
                <a:endParaRPr kumimoji="1"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计算相关：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func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𝑿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=0,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𝒀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𝑿𝒀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𝜃</m:t>
                              </m:r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𝜃</m:t>
                          </m:r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𝑿𝒀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𝒀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E759B5-47A6-4B19-AF03-91CC78F73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35" y="3870059"/>
                <a:ext cx="8672536" cy="2407839"/>
              </a:xfrm>
              <a:prstGeom prst="rect">
                <a:avLst/>
              </a:prstGeom>
              <a:blipFill>
                <a:blip r:embed="rId3"/>
                <a:stretch>
                  <a:fillRect l="-585" t="-25131" b="-61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4228FED-5839-3661-EDE0-6EBB764ADC05}"/>
              </a:ext>
            </a:extLst>
          </p:cNvPr>
          <p:cNvSpPr txBox="1"/>
          <p:nvPr/>
        </p:nvSpPr>
        <p:spPr>
          <a:xfrm>
            <a:off x="7128214" y="5877788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因此相关一定不独立，不独立不一定不相关。</a:t>
            </a:r>
          </a:p>
        </p:txBody>
      </p:sp>
    </p:spTree>
    <p:extLst>
      <p:ext uri="{BB962C8B-B14F-4D97-AF65-F5344CB8AC3E}">
        <p14:creationId xmlns:p14="http://schemas.microsoft.com/office/powerpoint/2010/main" val="16339820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B0371-0041-2C75-25B1-38BB7A14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2EB4A-A2E2-EB74-E3E9-6C7BED99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Stochastic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6DCEA4-FD5D-B3BE-F959-12BDB3624FEA}"/>
                  </a:ext>
                </a:extLst>
              </p:cNvPr>
              <p:cNvSpPr txBox="1"/>
              <p:nvPr/>
            </p:nvSpPr>
            <p:spPr>
              <a:xfrm>
                <a:off x="754602" y="1305018"/>
                <a:ext cx="6591613" cy="2126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理解几个名词：</a:t>
                </a:r>
                <a:r>
                  <a:rPr kumimoji="1" lang="zh-CN" alt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宽平稳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、</a:t>
                </a:r>
                <a:r>
                  <a:rPr kumimoji="1"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平稳增量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、</a:t>
                </a:r>
                <a:r>
                  <a:rPr kumimoji="1" lang="zh-CN" altLang="en-US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独立增量</a:t>
                </a:r>
                <a:endParaRPr kumimoji="1" lang="en-US" altLang="zh-CN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rgbClr val="FFC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相关：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>
                  <a:solidFill>
                    <a:srgbClr val="FFC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宽平稳：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𝜏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𝑎</m:t>
                            </m:r>
                            <m:r>
                              <a:rPr kumimoji="1" lang="en-US" altLang="zh-CN" b="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solidFill>
                                  <a:schemeClr val="accent4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𝜏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,∀</m:t>
                    </m:r>
                    <m:r>
                      <a:rPr kumimoji="1" lang="en-US" altLang="zh-CN" b="0" i="1" smtClean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endParaRPr kumimoji="1" lang="en-US" altLang="zh-CN" dirty="0">
                  <a:solidFill>
                    <a:srgbClr val="FFC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平稳增量：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𝑋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𝑋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≝</m:t>
                    </m:r>
                    <m:r>
                      <a:rPr kumimoji="1"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𝑋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𝑋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kumimoji="1" lang="en-US" altLang="zh-CN" dirty="0">
                  <a:solidFill>
                    <a:srgbClr val="FFC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2">
                        <a:lumMod val="50000"/>
                      </a:schemeClr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独立增量：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𝑋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𝑋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FFC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独立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6DCEA4-FD5D-B3BE-F959-12BDB3624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02" y="1305018"/>
                <a:ext cx="6591613" cy="2126864"/>
              </a:xfrm>
              <a:prstGeom prst="rect">
                <a:avLst/>
              </a:prstGeom>
              <a:blipFill>
                <a:blip r:embed="rId2"/>
                <a:stretch>
                  <a:fillRect l="-577" b="-2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AA093A61-CD7E-B9AB-140D-40B4B0AE2254}"/>
              </a:ext>
            </a:extLst>
          </p:cNvPr>
          <p:cNvCxnSpPr/>
          <p:nvPr/>
        </p:nvCxnSpPr>
        <p:spPr>
          <a:xfrm>
            <a:off x="1785004" y="4598346"/>
            <a:ext cx="83893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A8809BF-9A49-5432-D5E3-DE717FCB848B}"/>
              </a:ext>
            </a:extLst>
          </p:cNvPr>
          <p:cNvSpPr txBox="1"/>
          <p:nvPr/>
        </p:nvSpPr>
        <p:spPr>
          <a:xfrm>
            <a:off x="1651839" y="387037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有一个随机过程，我们关注两个随机变量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4BD1336-FB50-1742-457C-E1A89C645D5C}"/>
              </a:ext>
            </a:extLst>
          </p:cNvPr>
          <p:cNvSpPr/>
          <p:nvPr/>
        </p:nvSpPr>
        <p:spPr>
          <a:xfrm>
            <a:off x="2496312" y="4416552"/>
            <a:ext cx="1636776" cy="429768"/>
          </a:xfrm>
          <a:prstGeom prst="roundRect">
            <a:avLst/>
          </a:prstGeom>
          <a:solidFill>
            <a:srgbClr val="001C38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B792680-5E08-131D-E9B0-FD89C4BED1C3}"/>
              </a:ext>
            </a:extLst>
          </p:cNvPr>
          <p:cNvSpPr/>
          <p:nvPr/>
        </p:nvSpPr>
        <p:spPr>
          <a:xfrm>
            <a:off x="4672584" y="4416552"/>
            <a:ext cx="1031348" cy="429768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6AAF4069-C9BF-48B7-A802-AAA5C05C2764}"/>
              </a:ext>
            </a:extLst>
          </p:cNvPr>
          <p:cNvCxnSpPr>
            <a:stCxn id="13" idx="2"/>
            <a:endCxn id="14" idx="2"/>
          </p:cNvCxnSpPr>
          <p:nvPr/>
        </p:nvCxnSpPr>
        <p:spPr>
          <a:xfrm rot="16200000" flipH="1">
            <a:off x="4251479" y="3909541"/>
            <a:ext cx="12700" cy="1873558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48FE137-F02F-EC46-B5A3-FE660C2CE025}"/>
              </a:ext>
            </a:extLst>
          </p:cNvPr>
          <p:cNvSpPr txBox="1"/>
          <p:nvPr/>
        </p:nvSpPr>
        <p:spPr>
          <a:xfrm>
            <a:off x="3703834" y="511615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独立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独立增量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D8A4C10-38EF-5E79-46ED-D387E917E4C9}"/>
              </a:ext>
            </a:extLst>
          </p:cNvPr>
          <p:cNvSpPr/>
          <p:nvPr/>
        </p:nvSpPr>
        <p:spPr>
          <a:xfrm>
            <a:off x="6096000" y="4416552"/>
            <a:ext cx="1636776" cy="429768"/>
          </a:xfrm>
          <a:prstGeom prst="roundRect">
            <a:avLst/>
          </a:prstGeom>
          <a:solidFill>
            <a:srgbClr val="001C38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5B29D6F0-F21A-7B8B-ECEA-E72F193CC4CA}"/>
              </a:ext>
            </a:extLst>
          </p:cNvPr>
          <p:cNvCxnSpPr>
            <a:stCxn id="13" idx="2"/>
            <a:endCxn id="19" idx="2"/>
          </p:cNvCxnSpPr>
          <p:nvPr/>
        </p:nvCxnSpPr>
        <p:spPr>
          <a:xfrm rot="16200000" flipH="1">
            <a:off x="5114544" y="3046476"/>
            <a:ext cx="12700" cy="3599688"/>
          </a:xfrm>
          <a:prstGeom prst="bentConnector3">
            <a:avLst>
              <a:gd name="adj1" fmla="val 9288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C7E0812-8288-FDE0-62A2-831FB2D9E42B}"/>
              </a:ext>
            </a:extLst>
          </p:cNvPr>
          <p:cNvSpPr txBox="1"/>
          <p:nvPr/>
        </p:nvSpPr>
        <p:spPr>
          <a:xfrm>
            <a:off x="4640612" y="61356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同分布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平稳增量</a:t>
            </a:r>
          </a:p>
        </p:txBody>
      </p:sp>
    </p:spTree>
    <p:extLst>
      <p:ext uri="{BB962C8B-B14F-4D97-AF65-F5344CB8AC3E}">
        <p14:creationId xmlns:p14="http://schemas.microsoft.com/office/powerpoint/2010/main" val="17695997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BA83C-E5CF-91A1-98CE-A92993DB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548D3-5F1F-43BD-2AFB-59289BCE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– Wiener 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D8BD3E-C4E1-F12A-4940-9878C698587A}"/>
                  </a:ext>
                </a:extLst>
              </p:cNvPr>
              <p:cNvSpPr txBox="1"/>
              <p:nvPr/>
            </p:nvSpPr>
            <p:spPr>
              <a:xfrm>
                <a:off x="785187" y="1216152"/>
                <a:ext cx="2416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对于任意一个时刻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D8BD3E-C4E1-F12A-4940-9878C6985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87" y="1216152"/>
                <a:ext cx="2416880" cy="369332"/>
              </a:xfrm>
              <a:prstGeom prst="rect">
                <a:avLst/>
              </a:prstGeom>
              <a:blipFill>
                <a:blip r:embed="rId2"/>
                <a:stretch>
                  <a:fillRect l="-1563"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80778E4-B757-68EB-5827-5E34B88880D4}"/>
                  </a:ext>
                </a:extLst>
              </p:cNvPr>
              <p:cNvSpPr txBox="1"/>
              <p:nvPr/>
            </p:nvSpPr>
            <p:spPr>
              <a:xfrm>
                <a:off x="5129933" y="1906135"/>
                <a:ext cx="17834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80778E4-B757-68EB-5827-5E34B8888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933" y="1906135"/>
                <a:ext cx="17834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37C9C4-E36A-8CD1-CDBD-49004C7A54CF}"/>
                  </a:ext>
                </a:extLst>
              </p:cNvPr>
              <p:cNvSpPr txBox="1"/>
              <p:nvPr/>
            </p:nvSpPr>
            <p:spPr>
              <a:xfrm>
                <a:off x="785187" y="2596118"/>
                <a:ext cx="38211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计算下该随机过程的相关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37C9C4-E36A-8CD1-CDBD-49004C7A5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87" y="2596118"/>
                <a:ext cx="3821111" cy="369332"/>
              </a:xfrm>
              <a:prstGeom prst="rect">
                <a:avLst/>
              </a:prstGeom>
              <a:blipFill>
                <a:blip r:embed="rId4"/>
                <a:stretch>
                  <a:fillRect l="-99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196BF7F-0E0B-7DB5-B0CC-E0DAE1EF42AE}"/>
                  </a:ext>
                </a:extLst>
              </p:cNvPr>
              <p:cNvSpPr txBox="1"/>
              <p:nvPr/>
            </p:nvSpPr>
            <p:spPr>
              <a:xfrm>
                <a:off x="1764792" y="3286101"/>
                <a:ext cx="6277039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196BF7F-0E0B-7DB5-B0CC-E0DAE1EF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92" y="3286101"/>
                <a:ext cx="6277039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B4CB3F-5988-CDC2-58E7-90DB964777CF}"/>
                  </a:ext>
                </a:extLst>
              </p:cNvPr>
              <p:cNvSpPr txBox="1"/>
              <p:nvPr/>
            </p:nvSpPr>
            <p:spPr>
              <a:xfrm>
                <a:off x="2103120" y="4011735"/>
                <a:ext cx="4452053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B4CB3F-5988-CDC2-58E7-90DB96477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4011735"/>
                <a:ext cx="4452053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9D8799D-5A65-7228-B495-33D549304284}"/>
                  </a:ext>
                </a:extLst>
              </p:cNvPr>
              <p:cNvSpPr txBox="1"/>
              <p:nvPr/>
            </p:nvSpPr>
            <p:spPr>
              <a:xfrm>
                <a:off x="1746504" y="4737369"/>
                <a:ext cx="5260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因为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𝑊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𝑊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与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𝑊</m:t>
                    </m:r>
                    <m:d>
                      <m:dPr>
                        <m:ctrlP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kumimoji="1"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r>
                      <a:rPr kumimoji="1"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𝑊</m:t>
                    </m:r>
                    <m:d>
                      <m:dPr>
                        <m:ctrlP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独立，且均值为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0</a:t>
                </a:r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9D8799D-5A65-7228-B495-33D549304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504" y="4737369"/>
                <a:ext cx="5260351" cy="369332"/>
              </a:xfrm>
              <a:prstGeom prst="rect">
                <a:avLst/>
              </a:prstGeom>
              <a:blipFill>
                <a:blip r:embed="rId7"/>
                <a:stretch>
                  <a:fillRect l="-964" t="-3226" r="-241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BF32D24-E14A-031D-08E4-0A5090CAC7A3}"/>
                  </a:ext>
                </a:extLst>
              </p:cNvPr>
              <p:cNvSpPr txBox="1"/>
              <p:nvPr/>
            </p:nvSpPr>
            <p:spPr>
              <a:xfrm>
                <a:off x="1746504" y="5427352"/>
                <a:ext cx="5031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第二项是方差，是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，如果反过来，就是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，因此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BF32D24-E14A-031D-08E4-0A5090CAC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504" y="5427352"/>
                <a:ext cx="5031314" cy="369332"/>
              </a:xfrm>
              <a:prstGeom prst="rect">
                <a:avLst/>
              </a:prstGeom>
              <a:blipFill>
                <a:blip r:embed="rId8"/>
                <a:stretch>
                  <a:fillRect l="-1008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6FBDB2E-C391-AF55-F9B5-46E9F85F416F}"/>
                  </a:ext>
                </a:extLst>
              </p:cNvPr>
              <p:cNvSpPr txBox="1"/>
              <p:nvPr/>
            </p:nvSpPr>
            <p:spPr>
              <a:xfrm>
                <a:off x="4717578" y="6117336"/>
                <a:ext cx="2756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6FBDB2E-C391-AF55-F9B5-46E9F85F4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578" y="6117336"/>
                <a:ext cx="27568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FFAD1CFA-6113-7871-B8FE-7E75306D0802}"/>
                  </a:ext>
                </a:extLst>
              </p:cNvPr>
              <p:cNvSpPr/>
              <p:nvPr/>
            </p:nvSpPr>
            <p:spPr>
              <a:xfrm>
                <a:off x="8041831" y="4922035"/>
                <a:ext cx="3662489" cy="1564633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Wiener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过程是一个高斯过程，协方差函数是为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FFAD1CFA-6113-7871-B8FE-7E75306D0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831" y="4922035"/>
                <a:ext cx="3662489" cy="1564633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D1778F5-713C-F7EA-421F-9E7451019B8F}"/>
                  </a:ext>
                </a:extLst>
              </p:cNvPr>
              <p:cNvSpPr txBox="1"/>
              <p:nvPr/>
            </p:nvSpPr>
            <p:spPr>
              <a:xfrm>
                <a:off x="7342632" y="1321498"/>
                <a:ext cx="4361688" cy="2012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en-US" altLang="zh-CN" sz="14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Wiener</a:t>
                </a:r>
                <a:r>
                  <a:rPr kumimoji="1" lang="zh-CN" altLang="en-US" sz="14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过程具有马丁格尔性质，对于在一定条件下，</a:t>
                </a:r>
                <a:r>
                  <a:rPr kumimoji="1" lang="en-US" altLang="zh-CN" sz="14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Wiener</a:t>
                </a:r>
                <a:r>
                  <a:rPr kumimoji="1" lang="zh-CN" altLang="en-US" sz="14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过程是</a:t>
                </a:r>
                <a:r>
                  <a:rPr kumimoji="1" lang="zh-CN" altLang="en-US" sz="14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秧（</a:t>
                </a:r>
                <a:r>
                  <a:rPr kumimoji="1" lang="en-US" altLang="zh-CN" sz="14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martingale</a:t>
                </a:r>
                <a:r>
                  <a:rPr kumimoji="1" lang="zh-CN" altLang="en-US" sz="14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）</a:t>
                </a:r>
                <a:endParaRPr kumimoji="1" lang="en-US" altLang="zh-CN" sz="14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en-US" altLang="zh-CN" sz="14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Wiener</a:t>
                </a:r>
                <a:r>
                  <a:rPr kumimoji="1" lang="zh-CN" altLang="en-US" sz="14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过程处处连续、处处不可微，但是可以从广义函数视角来解释</a:t>
                </a:r>
                <a:endParaRPr kumimoji="1" lang="en-US" altLang="zh-CN" sz="14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𝒅𝑾</m:t>
                          </m:r>
                          <m:d>
                            <m:dPr>
                              <m:ctrlPr>
                                <a:rPr kumimoji="1" lang="en-US" altLang="zh-CN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𝒅𝒕</m:t>
                          </m:r>
                        </m:den>
                      </m:f>
                      <m:r>
                        <a:rPr kumimoji="1" lang="en-US" altLang="zh-CN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𝜼</m:t>
                      </m:r>
                      <m:d>
                        <m:dPr>
                          <m:ctrlP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zh-CN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 </m:t>
                      </m:r>
                      <m:r>
                        <a:rPr kumimoji="1" lang="en-US" altLang="zh-CN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𝜼</m:t>
                          </m:r>
                          <m:d>
                            <m:dPr>
                              <m:ctrlPr>
                                <a:rPr kumimoji="1" lang="en-US" altLang="zh-CN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kumimoji="1" lang="en-US" altLang="zh-CN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𝟎</m:t>
                      </m:r>
                      <m:r>
                        <a:rPr kumimoji="1" lang="en-US" altLang="zh-CN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</m:t>
                      </m:r>
                      <m:r>
                        <a:rPr kumimoji="1" lang="en-US" altLang="zh-CN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𝜼</m:t>
                          </m:r>
                          <m:d>
                            <m:dPr>
                              <m:ctrlPr>
                                <a:rPr kumimoji="1" lang="en-US" altLang="zh-CN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𝒕</m:t>
                              </m:r>
                            </m:e>
                          </m:d>
                          <m: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𝜼</m:t>
                          </m:r>
                          <m:d>
                            <m:dPr>
                              <m:ctrlPr>
                                <a:rPr kumimoji="1" lang="en-US" altLang="zh-CN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𝒕</m:t>
                              </m:r>
                              <m:r>
                                <a:rPr kumimoji="1" lang="en-US" altLang="zh-CN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kumimoji="1" lang="en-US" altLang="zh-CN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𝜹</m:t>
                      </m:r>
                      <m:d>
                        <m:dPr>
                          <m:ctrlP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kumimoji="1" lang="en-US" altLang="zh-CN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kumimoji="1" lang="en-US" altLang="zh-CN" sz="14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D1778F5-713C-F7EA-421F-9E7451019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632" y="1321498"/>
                <a:ext cx="4361688" cy="2012218"/>
              </a:xfrm>
              <a:prstGeom prst="rect">
                <a:avLst/>
              </a:prstGeom>
              <a:blipFill>
                <a:blip r:embed="rId11"/>
                <a:stretch>
                  <a:fillRect l="-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3348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939F7-1DDF-2081-F657-8D2D7ED5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57F7E6-BBC5-7EF5-DB15-A1F4BB05E624}"/>
                  </a:ext>
                </a:extLst>
              </p:cNvPr>
              <p:cNvSpPr txBox="1"/>
              <p:nvPr/>
            </p:nvSpPr>
            <p:spPr>
              <a:xfrm>
                <a:off x="813816" y="1225296"/>
                <a:ext cx="3770968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𝑚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𝛾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𝑑𝑥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57F7E6-BBC5-7EF5-DB15-A1F4BB05E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16" y="1225296"/>
                <a:ext cx="3770968" cy="648126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89B63D4-B1A9-1D7E-AC1F-ECAA08511D4B}"/>
              </a:ext>
            </a:extLst>
          </p:cNvPr>
          <p:cNvSpPr txBox="1"/>
          <p:nvPr/>
        </p:nvSpPr>
        <p:spPr>
          <a:xfrm>
            <a:off x="896112" y="2185416"/>
            <a:ext cx="5899372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考虑这样的假设：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质量很小，粒子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摩擦项很大很大，那么就不太会加速了，加速度就是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F6C83E-E0CD-DE69-ED5C-AF732BBD4F41}"/>
              </a:ext>
            </a:extLst>
          </p:cNvPr>
          <p:cNvSpPr txBox="1"/>
          <p:nvPr/>
        </p:nvSpPr>
        <p:spPr>
          <a:xfrm>
            <a:off x="950976" y="37490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因此：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D16A7D-C8AA-71F1-B5EF-F324E8D5947C}"/>
                  </a:ext>
                </a:extLst>
              </p:cNvPr>
              <p:cNvSpPr txBox="1"/>
              <p:nvPr/>
            </p:nvSpPr>
            <p:spPr>
              <a:xfrm>
                <a:off x="1600200" y="4533637"/>
                <a:ext cx="330879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0=−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𝛾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𝑑𝑥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D16A7D-C8AA-71F1-B5EF-F324E8D59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533637"/>
                <a:ext cx="3308791" cy="618246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>
            <a:extLst>
              <a:ext uri="{FF2B5EF4-FFF2-40B4-BE49-F238E27FC236}">
                <a16:creationId xmlns:a16="http://schemas.microsoft.com/office/drawing/2014/main" id="{EE47A548-24F1-037C-BC11-02D8119E8289}"/>
              </a:ext>
            </a:extLst>
          </p:cNvPr>
          <p:cNvSpPr/>
          <p:nvPr/>
        </p:nvSpPr>
        <p:spPr>
          <a:xfrm>
            <a:off x="5120640" y="4550152"/>
            <a:ext cx="1591056" cy="585216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60BCA3-CAEF-974D-4D87-D7842FBF485E}"/>
                  </a:ext>
                </a:extLst>
              </p:cNvPr>
              <p:cNvSpPr txBox="1"/>
              <p:nvPr/>
            </p:nvSpPr>
            <p:spPr>
              <a:xfrm>
                <a:off x="6923345" y="4387411"/>
                <a:ext cx="3006912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𝑑𝑥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𝛾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60BCA3-CAEF-974D-4D87-D7842FBF4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345" y="4387411"/>
                <a:ext cx="3006912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8B5AAED-4999-11D6-6B50-D87C0711C75C}"/>
                  </a:ext>
                </a:extLst>
              </p:cNvPr>
              <p:cNvSpPr txBox="1"/>
              <p:nvPr/>
            </p:nvSpPr>
            <p:spPr>
              <a:xfrm>
                <a:off x="2902273" y="5567148"/>
                <a:ext cx="6469527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𝛾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𝛾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8B5AAED-4999-11D6-6B50-D87C0711C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273" y="5567148"/>
                <a:ext cx="6469527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3680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C02FA-B784-7AAE-1975-840B4BFB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366-BB39-FB76-3592-24219B7E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52088DC-A680-4BAF-2E8A-16530463E22D}"/>
                  </a:ext>
                </a:extLst>
              </p:cNvPr>
              <p:cNvSpPr txBox="1"/>
              <p:nvPr/>
            </p:nvSpPr>
            <p:spPr>
              <a:xfrm>
                <a:off x="1271855" y="1259533"/>
                <a:ext cx="3470117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𝛾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52088DC-A680-4BAF-2E8A-16530463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855" y="1259533"/>
                <a:ext cx="3470117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B42240D-DFFC-B730-DE05-E5FE1E783152}"/>
                  </a:ext>
                </a:extLst>
              </p:cNvPr>
              <p:cNvSpPr txBox="1"/>
              <p:nvPr/>
            </p:nvSpPr>
            <p:spPr>
              <a:xfrm>
                <a:off x="4741972" y="1458209"/>
                <a:ext cx="1455591" cy="513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，则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B42240D-DFFC-B730-DE05-E5FE1E783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972" y="1458209"/>
                <a:ext cx="1455591" cy="513346"/>
              </a:xfrm>
              <a:prstGeom prst="rect">
                <a:avLst/>
              </a:prstGeom>
              <a:blipFill>
                <a:blip r:embed="rId3"/>
                <a:stretch>
                  <a:fillRect l="-3448" r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88DF046-FF0B-54DA-903F-716E6BA6B396}"/>
                  </a:ext>
                </a:extLst>
              </p:cNvPr>
              <p:cNvSpPr txBox="1"/>
              <p:nvPr/>
            </p:nvSpPr>
            <p:spPr>
              <a:xfrm>
                <a:off x="6096000" y="1491263"/>
                <a:ext cx="3396251" cy="678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‘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kumimoji="1"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/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88DF046-FF0B-54DA-903F-716E6BA6B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91263"/>
                <a:ext cx="3396251" cy="6789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54F1AAAB-7025-3DBF-95BB-79536D7BA0B8}"/>
              </a:ext>
            </a:extLst>
          </p:cNvPr>
          <p:cNvSpPr txBox="1"/>
          <p:nvPr/>
        </p:nvSpPr>
        <p:spPr>
          <a:xfrm>
            <a:off x="1051560" y="25786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更一般地：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0CF6F60-97E3-E635-1112-AE5C54CF7979}"/>
                  </a:ext>
                </a:extLst>
              </p:cNvPr>
              <p:cNvSpPr txBox="1"/>
              <p:nvPr/>
            </p:nvSpPr>
            <p:spPr>
              <a:xfrm>
                <a:off x="3981768" y="3145536"/>
                <a:ext cx="4228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0CF6F60-97E3-E635-1112-AE5C54CF7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68" y="3145536"/>
                <a:ext cx="422846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433A9904-E3A2-AB27-AFE3-366474E5C8F8}"/>
              </a:ext>
            </a:extLst>
          </p:cNvPr>
          <p:cNvSpPr txBox="1"/>
          <p:nvPr/>
        </p:nvSpPr>
        <p:spPr>
          <a:xfrm>
            <a:off x="4819151" y="35037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drift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C0DA61-D78F-4B1C-1652-EA2E61A6B351}"/>
              </a:ext>
            </a:extLst>
          </p:cNvPr>
          <p:cNvSpPr txBox="1"/>
          <p:nvPr/>
        </p:nvSpPr>
        <p:spPr>
          <a:xfrm>
            <a:off x="6391919" y="3503723"/>
            <a:ext cx="100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diffusion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DADF11-5EC3-AFB5-7802-D9594F6FC24F}"/>
              </a:ext>
            </a:extLst>
          </p:cNvPr>
          <p:cNvSpPr txBox="1"/>
          <p:nvPr/>
        </p:nvSpPr>
        <p:spPr>
          <a:xfrm>
            <a:off x="8129016" y="3139963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SDE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9393B9FC-34A5-869C-C863-0A2927750D0C}"/>
              </a:ext>
            </a:extLst>
          </p:cNvPr>
          <p:cNvCxnSpPr/>
          <p:nvPr/>
        </p:nvCxnSpPr>
        <p:spPr>
          <a:xfrm>
            <a:off x="5001768" y="3509295"/>
            <a:ext cx="896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6A15935-0C9F-AFC2-7CB6-BECCFAC8C706}"/>
              </a:ext>
            </a:extLst>
          </p:cNvPr>
          <p:cNvCxnSpPr>
            <a:cxnSpLocks/>
          </p:cNvCxnSpPr>
          <p:nvPr/>
        </p:nvCxnSpPr>
        <p:spPr>
          <a:xfrm>
            <a:off x="6391919" y="3509295"/>
            <a:ext cx="9964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9632209-741B-7D6C-817A-8CEDA58FB616}"/>
              </a:ext>
            </a:extLst>
          </p:cNvPr>
          <p:cNvSpPr txBox="1"/>
          <p:nvPr/>
        </p:nvSpPr>
        <p:spPr>
          <a:xfrm>
            <a:off x="1051560" y="4411744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接下来要解这个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52D355C-444E-699A-DE3B-58A1E30FDC6D}"/>
                  </a:ext>
                </a:extLst>
              </p:cNvPr>
              <p:cNvSpPr txBox="1"/>
              <p:nvPr/>
            </p:nvSpPr>
            <p:spPr>
              <a:xfrm>
                <a:off x="4449588" y="5203596"/>
                <a:ext cx="3292824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52D355C-444E-699A-DE3B-58A1E30FD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588" y="5203596"/>
                <a:ext cx="3292824" cy="4019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6470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DDAF4-34AC-421F-2594-30C0EA67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9663E6-5BFD-8B33-3EA3-B1E7688E3EAE}"/>
              </a:ext>
            </a:extLst>
          </p:cNvPr>
          <p:cNvSpPr txBox="1"/>
          <p:nvPr/>
        </p:nvSpPr>
        <p:spPr>
          <a:xfrm>
            <a:off x="1042416" y="1490472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回到我们的数据生成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A7C2BA-FBE9-81B4-AD95-4B994E01512C}"/>
              </a:ext>
            </a:extLst>
          </p:cNvPr>
          <p:cNvSpPr txBox="1"/>
          <p:nvPr/>
        </p:nvSpPr>
        <p:spPr>
          <a:xfrm>
            <a:off x="1501629" y="214619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扩散模型分为前向扩散和反向去燥两个过程：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5BB93D-6421-5AFD-7AAB-DD17F2F3ADEB}"/>
              </a:ext>
            </a:extLst>
          </p:cNvPr>
          <p:cNvSpPr txBox="1"/>
          <p:nvPr/>
        </p:nvSpPr>
        <p:spPr>
          <a:xfrm>
            <a:off x="2533475" y="2801923"/>
            <a:ext cx="8746690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前向扩散可以通过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Langevin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Dynamics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得到（受控制的）（前面已经做了大量铺垫）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反向过程可以通过学习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Score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来实现（前面也做了相应描述）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6A0E119-7C64-0355-34A6-C1C85F7A0DC9}"/>
                  </a:ext>
                </a:extLst>
              </p:cNvPr>
              <p:cNvSpPr txBox="1"/>
              <p:nvPr/>
            </p:nvSpPr>
            <p:spPr>
              <a:xfrm>
                <a:off x="4449588" y="4081805"/>
                <a:ext cx="3292824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6A0E119-7C64-0355-34A6-C1C85F7A0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588" y="4081805"/>
                <a:ext cx="3292824" cy="401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72395B84-FA44-A07C-3517-D86CD4B92D77}"/>
              </a:ext>
            </a:extLst>
          </p:cNvPr>
          <p:cNvSpPr txBox="1"/>
          <p:nvPr/>
        </p:nvSpPr>
        <p:spPr>
          <a:xfrm>
            <a:off x="1042415" y="4495145"/>
            <a:ext cx="1049611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上面这个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表达了：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样本点会向着能量低的方向漂移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在漂移的过程中会进行随机游动（维纳过程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-Wiener Process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如果没有这个势场函数，那么随着时间推移，粒子会弥散在整个空间，方差无限大的高斯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问题：如果随着时间的推移，会不会有一个平衡状态，即数据的分布不在变化了</a:t>
            </a:r>
          </a:p>
        </p:txBody>
      </p:sp>
    </p:spTree>
    <p:extLst>
      <p:ext uri="{BB962C8B-B14F-4D97-AF65-F5344CB8AC3E}">
        <p14:creationId xmlns:p14="http://schemas.microsoft.com/office/powerpoint/2010/main" val="23357172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908A8-9A68-017A-4949-2DE3D396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6B5C500-32E1-8546-1B28-8F8C54213434}"/>
                  </a:ext>
                </a:extLst>
              </p:cNvPr>
              <p:cNvSpPr txBox="1"/>
              <p:nvPr/>
            </p:nvSpPr>
            <p:spPr>
              <a:xfrm>
                <a:off x="4495242" y="1904301"/>
                <a:ext cx="3201517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6B5C500-32E1-8546-1B28-8F8C54213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2" y="1904301"/>
                <a:ext cx="3201517" cy="401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图表, 折线图&#10;&#10;描述已自动生成">
            <a:extLst>
              <a:ext uri="{FF2B5EF4-FFF2-40B4-BE49-F238E27FC236}">
                <a16:creationId xmlns:a16="http://schemas.microsoft.com/office/drawing/2014/main" id="{9D09B1BD-2312-CF68-DB9B-710EDF2A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2674366"/>
            <a:ext cx="5816600" cy="328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3FEB7A2-D777-A7F4-FED5-0584800A6ABB}"/>
                  </a:ext>
                </a:extLst>
              </p:cNvPr>
              <p:cNvSpPr txBox="1"/>
              <p:nvPr/>
            </p:nvSpPr>
            <p:spPr>
              <a:xfrm>
                <a:off x="2997235" y="6147095"/>
                <a:ext cx="6197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，没有能量场让粒子位置漂移，做纯粹的布朗运动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3FEB7A2-D777-A7F4-FED5-0584800A6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35" y="6147095"/>
                <a:ext cx="6197530" cy="369332"/>
              </a:xfrm>
              <a:prstGeom prst="rect">
                <a:avLst/>
              </a:prstGeom>
              <a:blipFill>
                <a:blip r:embed="rId4"/>
                <a:stretch>
                  <a:fillRect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551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8DDD7-D921-FCC3-37D6-BB00B14C7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66160-B208-130C-D1F6-4AA30191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6233D4-D490-6E12-8CEA-0C384B98C243}"/>
                  </a:ext>
                </a:extLst>
              </p:cNvPr>
              <p:cNvSpPr txBox="1"/>
              <p:nvPr/>
            </p:nvSpPr>
            <p:spPr>
              <a:xfrm>
                <a:off x="4495242" y="1673795"/>
                <a:ext cx="3201517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6233D4-D490-6E12-8CEA-0C384B98C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2" y="1673795"/>
                <a:ext cx="3201517" cy="401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AC6399-75A8-4B0C-E647-D7FBD0B79478}"/>
                  </a:ext>
                </a:extLst>
              </p:cNvPr>
              <p:cNvSpPr txBox="1"/>
              <p:nvPr/>
            </p:nvSpPr>
            <p:spPr>
              <a:xfrm>
                <a:off x="2997235" y="6147095"/>
                <a:ext cx="5238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𝑘𝑥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，发现粒子会被往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𝑘𝑥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的方向漂移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AC6399-75A8-4B0C-E647-D7FBD0B79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35" y="6147095"/>
                <a:ext cx="5238485" cy="369332"/>
              </a:xfrm>
              <a:prstGeom prst="rect">
                <a:avLst/>
              </a:prstGeom>
              <a:blipFill>
                <a:blip r:embed="rId3"/>
                <a:stretch>
                  <a:fillRect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 descr="图表, 折线图&#10;&#10;描述已自动生成">
            <a:extLst>
              <a:ext uri="{FF2B5EF4-FFF2-40B4-BE49-F238E27FC236}">
                <a16:creationId xmlns:a16="http://schemas.microsoft.com/office/drawing/2014/main" id="{EBC348A8-BCFD-C021-A8AC-CC1A77C4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485830"/>
            <a:ext cx="74295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9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E5FB8-85B6-9836-5CA5-D29B1573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63C47-F4DA-F46C-02C8-A693EEF9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711F428-DAFC-1756-9076-E2EC8A65E180}"/>
                  </a:ext>
                </a:extLst>
              </p:cNvPr>
              <p:cNvSpPr txBox="1"/>
              <p:nvPr/>
            </p:nvSpPr>
            <p:spPr>
              <a:xfrm>
                <a:off x="4495242" y="1673795"/>
                <a:ext cx="3201517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711F428-DAFC-1756-9076-E2EC8A65E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2" y="1673795"/>
                <a:ext cx="3201517" cy="401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2419CEE-17C6-CCD9-48CB-52C0914BF5A7}"/>
                  </a:ext>
                </a:extLst>
              </p:cNvPr>
              <p:cNvSpPr txBox="1"/>
              <p:nvPr/>
            </p:nvSpPr>
            <p:spPr>
              <a:xfrm>
                <a:off x="2997235" y="6147095"/>
                <a:ext cx="6084551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，随着时间推移，粒子位置会在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0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附近上下波动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2419CEE-17C6-CCD9-48CB-52C0914BF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35" y="6147095"/>
                <a:ext cx="6084551" cy="483466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97A05914-49A9-8819-CAD0-35D24454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479480"/>
            <a:ext cx="7429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5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D2A91-472A-3D4D-265E-727D4AA3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KL Divergence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50053D-9133-3551-0D36-C6FE0AEBB53D}"/>
              </a:ext>
            </a:extLst>
          </p:cNvPr>
          <p:cNvSpPr txBox="1"/>
          <p:nvPr/>
        </p:nvSpPr>
        <p:spPr>
          <a:xfrm>
            <a:off x="1213164" y="1303699"/>
            <a:ext cx="179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KL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Divergence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176B3D-77E3-3B83-1926-FC6E7E1DA804}"/>
                  </a:ext>
                </a:extLst>
              </p:cNvPr>
              <p:cNvSpPr txBox="1"/>
              <p:nvPr/>
            </p:nvSpPr>
            <p:spPr>
              <a:xfrm>
                <a:off x="1810693" y="1834702"/>
                <a:ext cx="9118137" cy="710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176B3D-77E3-3B83-1926-FC6E7E1DA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693" y="1834702"/>
                <a:ext cx="9118137" cy="710451"/>
              </a:xfrm>
              <a:prstGeom prst="rect">
                <a:avLst/>
              </a:prstGeom>
              <a:blipFill>
                <a:blip r:embed="rId2"/>
                <a:stretch>
                  <a:fillRect t="-154386" b="-228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8115C-5203-3993-A33A-4115017C52C4}"/>
                  </a:ext>
                </a:extLst>
              </p:cNvPr>
              <p:cNvSpPr txBox="1"/>
              <p:nvPr/>
            </p:nvSpPr>
            <p:spPr>
              <a:xfrm>
                <a:off x="3684761" y="2706824"/>
                <a:ext cx="4133055" cy="417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8115C-5203-3993-A33A-4115017C5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761" y="2706824"/>
                <a:ext cx="4133055" cy="41723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072EE83-682F-9634-E2A5-6DAAAFFBA09E}"/>
                  </a:ext>
                </a:extLst>
              </p:cNvPr>
              <p:cNvSpPr txBox="1"/>
              <p:nvPr/>
            </p:nvSpPr>
            <p:spPr>
              <a:xfrm>
                <a:off x="3684761" y="3285725"/>
                <a:ext cx="4319579" cy="840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limLow>
                        <m:limLow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groupChr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eqArrPr>
                            <m:e/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const</m:t>
                              </m:r>
                              <m:r>
                                <a:rPr lang="zh-CN" alt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entropy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072EE83-682F-9634-E2A5-6DAAAFFBA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761" y="3285725"/>
                <a:ext cx="4319579" cy="840038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E0D3C3-4359-5F9C-2D00-3C6AF707B3FC}"/>
                  </a:ext>
                </a:extLst>
              </p:cNvPr>
              <p:cNvSpPr txBox="1"/>
              <p:nvPr/>
            </p:nvSpPr>
            <p:spPr>
              <a:xfrm>
                <a:off x="1213164" y="4394107"/>
                <a:ext cx="4136004" cy="413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KL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data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ℙ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≠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KL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ℙ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data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E0D3C3-4359-5F9C-2D00-3C6AF707B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164" y="4394107"/>
                <a:ext cx="4136004" cy="413831"/>
              </a:xfrm>
              <a:prstGeom prst="rect">
                <a:avLst/>
              </a:prstGeom>
              <a:blipFill>
                <a:blip r:embed="rId5"/>
                <a:stretch>
                  <a:fillRect l="-920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>
            <a:extLst>
              <a:ext uri="{FF2B5EF4-FFF2-40B4-BE49-F238E27FC236}">
                <a16:creationId xmlns:a16="http://schemas.microsoft.com/office/drawing/2014/main" id="{FBC822EE-E7B6-BBA4-8C65-E1FFE46E57A6}"/>
              </a:ext>
            </a:extLst>
          </p:cNvPr>
          <p:cNvSpPr/>
          <p:nvPr/>
        </p:nvSpPr>
        <p:spPr>
          <a:xfrm>
            <a:off x="5725682" y="4358355"/>
            <a:ext cx="6289705" cy="2358639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0C4714-B9BC-EB86-A076-B5D8255086E3}"/>
                  </a:ext>
                </a:extLst>
              </p:cNvPr>
              <p:cNvSpPr txBox="1"/>
              <p:nvPr/>
            </p:nvSpPr>
            <p:spPr>
              <a:xfrm>
                <a:off x="5930780" y="4520432"/>
                <a:ext cx="5776957" cy="2135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What is Entropy 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（熵）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?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熵就是一种不确定性。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Random Variable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𝑋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ℋ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+∞</m:t>
                          </m:r>
                        </m:sup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0C4714-B9BC-EB86-A076-B5D82550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780" y="4520432"/>
                <a:ext cx="5776957" cy="2135393"/>
              </a:xfrm>
              <a:prstGeom prst="rect">
                <a:avLst/>
              </a:prstGeom>
              <a:blipFill>
                <a:blip r:embed="rId6"/>
                <a:stretch>
                  <a:fillRect l="-658" b="-6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5332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790BE-2988-877A-9717-D90BA83A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06FCE535-5D40-39C2-CA6C-9F796542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4" y="2517334"/>
            <a:ext cx="3137686" cy="1774368"/>
          </a:xfrm>
          <a:prstGeom prst="rect">
            <a:avLst/>
          </a:prstGeom>
        </p:spPr>
      </p:pic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DC234790-72E9-D5A1-64AB-3D5CFC0CC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79" y="2519655"/>
            <a:ext cx="4044099" cy="1769726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013C32D7-AD71-4B83-D661-20668BB7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407" y="2503342"/>
            <a:ext cx="4102630" cy="1802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FD10FFC-2EDE-FD33-D837-317CAF1F2C31}"/>
                  </a:ext>
                </a:extLst>
              </p:cNvPr>
              <p:cNvSpPr txBox="1"/>
              <p:nvPr/>
            </p:nvSpPr>
            <p:spPr>
              <a:xfrm>
                <a:off x="471340" y="4600282"/>
                <a:ext cx="9374682" cy="1861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上面的运动中，势能场是不随着时间变的。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但是现在我们需要考虑随着时间也变化的势能场函数。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在上面的三张图中，我们精确描述了粒子的位置，那么这个位置如何从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到迭代方程：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Δ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Δ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rad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𝜂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𝜂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FD10FFC-2EDE-FD33-D837-317CAF1F2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" y="4600282"/>
                <a:ext cx="9374682" cy="1861087"/>
              </a:xfrm>
              <a:prstGeom prst="rect">
                <a:avLst/>
              </a:prstGeom>
              <a:blipFill>
                <a:blip r:embed="rId5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FFF29E6-0878-80A9-3B86-648F075B361A}"/>
                  </a:ext>
                </a:extLst>
              </p:cNvPr>
              <p:cNvSpPr txBox="1"/>
              <p:nvPr/>
            </p:nvSpPr>
            <p:spPr>
              <a:xfrm>
                <a:off x="4495242" y="1673795"/>
                <a:ext cx="3201517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FFF29E6-0878-80A9-3B86-648F075B3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2" y="1673795"/>
                <a:ext cx="3201517" cy="4019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80E0BC1-E068-1BEE-037D-A17F25CB3E62}"/>
              </a:ext>
            </a:extLst>
          </p:cNvPr>
          <p:cNvSpPr txBox="1"/>
          <p:nvPr/>
        </p:nvSpPr>
        <p:spPr>
          <a:xfrm>
            <a:off x="7696759" y="5967167"/>
            <a:ext cx="366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欧拉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丸山方法（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Euler-Maruyama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57768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AD869-444B-6374-25BF-79AE86C42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B1ED7B2F-9A4D-558C-D3EF-31EFE86A377D}"/>
              </a:ext>
            </a:extLst>
          </p:cNvPr>
          <p:cNvSpPr/>
          <p:nvPr/>
        </p:nvSpPr>
        <p:spPr>
          <a:xfrm>
            <a:off x="5369506" y="2659201"/>
            <a:ext cx="1487863" cy="810705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706F89-4109-A927-E6D0-CB37ED82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6AD21E-8ABE-8552-A0E0-81678BC469D2}"/>
                  </a:ext>
                </a:extLst>
              </p:cNvPr>
              <p:cNvSpPr txBox="1"/>
              <p:nvPr/>
            </p:nvSpPr>
            <p:spPr>
              <a:xfrm>
                <a:off x="4495242" y="1673795"/>
                <a:ext cx="3201517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6AD21E-8ABE-8552-A0E0-81678BC46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2" y="1673795"/>
                <a:ext cx="3201517" cy="4019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>
            <a:extLst>
              <a:ext uri="{FF2B5EF4-FFF2-40B4-BE49-F238E27FC236}">
                <a16:creationId xmlns:a16="http://schemas.microsoft.com/office/drawing/2014/main" id="{43558C40-F1C4-E1CA-F59C-1D99F3CA3E10}"/>
              </a:ext>
            </a:extLst>
          </p:cNvPr>
          <p:cNvSpPr/>
          <p:nvPr/>
        </p:nvSpPr>
        <p:spPr>
          <a:xfrm>
            <a:off x="5393704" y="2139883"/>
            <a:ext cx="1404593" cy="443060"/>
          </a:xfrm>
          <a:prstGeom prst="down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9A32A4-C80B-595A-9E03-5E59C2DD89A8}"/>
              </a:ext>
            </a:extLst>
          </p:cNvPr>
          <p:cNvSpPr txBox="1"/>
          <p:nvPr/>
        </p:nvSpPr>
        <p:spPr>
          <a:xfrm>
            <a:off x="5645716" y="2879888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" altLang="zh-CN" dirty="0" err="1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Itô</a:t>
            </a:r>
            <a:r>
              <a:rPr kumimoji="1" lang="zh-CN" altLang="e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公式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456390D3-AC9A-9476-FF8B-E4164869695B}"/>
              </a:ext>
            </a:extLst>
          </p:cNvPr>
          <p:cNvSpPr/>
          <p:nvPr/>
        </p:nvSpPr>
        <p:spPr>
          <a:xfrm>
            <a:off x="5452776" y="3529245"/>
            <a:ext cx="1404593" cy="443060"/>
          </a:xfrm>
          <a:prstGeom prst="down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DDDE9FAF-F1D2-2ABE-4F0A-16C64A1F234C}"/>
              </a:ext>
            </a:extLst>
          </p:cNvPr>
          <p:cNvSpPr/>
          <p:nvPr/>
        </p:nvSpPr>
        <p:spPr>
          <a:xfrm>
            <a:off x="5369506" y="4031644"/>
            <a:ext cx="1487863" cy="810705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BB8AD2-3A68-A513-AF60-135C5935C4C4}"/>
              </a:ext>
            </a:extLst>
          </p:cNvPr>
          <p:cNvSpPr txBox="1"/>
          <p:nvPr/>
        </p:nvSpPr>
        <p:spPr>
          <a:xfrm>
            <a:off x="5358298" y="4252331"/>
            <a:ext cx="1475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Fokker-Planck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739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F2799-2A9F-C0BD-5F97-FA873A6A6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1F83CC9D-FD02-0A4B-455F-7C5DAAFB8F2E}"/>
              </a:ext>
            </a:extLst>
          </p:cNvPr>
          <p:cNvSpPr/>
          <p:nvPr/>
        </p:nvSpPr>
        <p:spPr>
          <a:xfrm>
            <a:off x="4977353" y="4449452"/>
            <a:ext cx="1027521" cy="999241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5F09D0-65F7-B4EA-7BD6-DF4027E0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Itô</a:t>
            </a:r>
            <a:r>
              <a:rPr kumimoji="1" lang="en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Calculus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35657A2-836B-BD8D-F457-08604AC23CC9}"/>
                  </a:ext>
                </a:extLst>
              </p:cNvPr>
              <p:cNvSpPr txBox="1"/>
              <p:nvPr/>
            </p:nvSpPr>
            <p:spPr>
              <a:xfrm>
                <a:off x="1055802" y="1423447"/>
                <a:ext cx="4619134" cy="2541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在普通的微积分中：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→0</m:t>
                      </m:r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但是，对于布朗运动（维纳过程）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𝑑𝑊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=0,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𝑑𝑊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𝑑𝑡</m:t>
                      </m:r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因此伊藤微积分（随机微积分）与普通微积分是不同的。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35657A2-836B-BD8D-F457-08604AC23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02" y="1423447"/>
                <a:ext cx="4619134" cy="2541080"/>
              </a:xfrm>
              <a:prstGeom prst="rect">
                <a:avLst/>
              </a:prstGeom>
              <a:blipFill>
                <a:blip r:embed="rId2"/>
                <a:stretch>
                  <a:fillRect l="-824" r="-275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4F14BAC6-02A5-DF05-6F95-150DB3670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800" y="1015543"/>
            <a:ext cx="3713480" cy="49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C644FB-EE0D-F962-FEE2-B6E08C9A3A16}"/>
                  </a:ext>
                </a:extLst>
              </p:cNvPr>
              <p:cNvSpPr txBox="1"/>
              <p:nvPr/>
            </p:nvSpPr>
            <p:spPr>
              <a:xfrm>
                <a:off x="1140643" y="4609708"/>
                <a:ext cx="4959948" cy="687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𝑑𝑓</m:t>
                      </m:r>
                      <m:d>
                        <m:d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𝑑𝑡</m:t>
                      </m:r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𝑑𝑡</m:t>
                      </m:r>
                    </m:oMath>
                  </m:oMathPara>
                </a14:m>
                <a:endParaRPr kumimoji="1" lang="zh-CN" altLang="en-US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C644FB-EE0D-F962-FEE2-B6E08C9A3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643" y="4609708"/>
                <a:ext cx="4959948" cy="687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42A9C98-45C0-5BC1-A549-5AC654DCA92D}"/>
              </a:ext>
            </a:extLst>
          </p:cNvPr>
          <p:cNvSpPr txBox="1"/>
          <p:nvPr/>
        </p:nvSpPr>
        <p:spPr>
          <a:xfrm>
            <a:off x="4896878" y="5564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多了一项</a:t>
            </a:r>
          </a:p>
        </p:txBody>
      </p:sp>
    </p:spTree>
    <p:extLst>
      <p:ext uri="{BB962C8B-B14F-4D97-AF65-F5344CB8AC3E}">
        <p14:creationId xmlns:p14="http://schemas.microsoft.com/office/powerpoint/2010/main" val="3990007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5CC58-71CA-C960-9C84-487FB1AE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Itô</a:t>
            </a:r>
            <a:r>
              <a:rPr kumimoji="1" lang="en-US" altLang="zh-CN" dirty="0"/>
              <a:t>’s Lemma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4C0232F-A94B-715A-3616-E3074A84CD0C}"/>
                  </a:ext>
                </a:extLst>
              </p:cNvPr>
              <p:cNvSpPr txBox="1"/>
              <p:nvPr/>
            </p:nvSpPr>
            <p:spPr>
              <a:xfrm>
                <a:off x="903630" y="1327928"/>
                <a:ext cx="3909083" cy="42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4C0232F-A94B-715A-3616-E3074A84C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30" y="1327928"/>
                <a:ext cx="3909083" cy="424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>
            <a:extLst>
              <a:ext uri="{FF2B5EF4-FFF2-40B4-BE49-F238E27FC236}">
                <a16:creationId xmlns:a16="http://schemas.microsoft.com/office/drawing/2014/main" id="{6C933D7A-D6B7-E706-C22A-A7B0818120FF}"/>
              </a:ext>
            </a:extLst>
          </p:cNvPr>
          <p:cNvSpPr/>
          <p:nvPr/>
        </p:nvSpPr>
        <p:spPr>
          <a:xfrm>
            <a:off x="5047433" y="1422202"/>
            <a:ext cx="1194062" cy="235670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FAA9A8-3849-7B2D-A3AB-EA40080BE6D5}"/>
                  </a:ext>
                </a:extLst>
              </p:cNvPr>
              <p:cNvSpPr txBox="1"/>
              <p:nvPr/>
            </p:nvSpPr>
            <p:spPr>
              <a:xfrm>
                <a:off x="6476214" y="1355371"/>
                <a:ext cx="420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𝑏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FAA9A8-3849-7B2D-A3AB-EA40080BE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214" y="1355371"/>
                <a:ext cx="42044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FB731E-336A-65D2-8501-1DBE868D7DDF}"/>
                  </a:ext>
                </a:extLst>
              </p:cNvPr>
              <p:cNvSpPr txBox="1"/>
              <p:nvPr/>
            </p:nvSpPr>
            <p:spPr>
              <a:xfrm>
                <a:off x="1022931" y="2079228"/>
                <a:ext cx="4770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𝑥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进行观测：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d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根据伊藤引理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FB731E-336A-65D2-8501-1DBE868D7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2079228"/>
                <a:ext cx="4770921" cy="369332"/>
              </a:xfrm>
              <a:prstGeom prst="rect">
                <a:avLst/>
              </a:prstGeom>
              <a:blipFill>
                <a:blip r:embed="rId4"/>
                <a:stretch>
                  <a:fillRect l="-79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436A3E-2B37-F898-00A4-A2FB60530032}"/>
                  </a:ext>
                </a:extLst>
              </p:cNvPr>
              <p:cNvSpPr txBox="1"/>
              <p:nvPr/>
            </p:nvSpPr>
            <p:spPr>
              <a:xfrm>
                <a:off x="1864906" y="2884602"/>
                <a:ext cx="8462188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𝑥𝑥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𝑏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436A3E-2B37-F898-00A4-A2FB60530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906" y="2884602"/>
                <a:ext cx="8462188" cy="720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ABFD51-0B24-4BD5-601C-5998F27D9CDB}"/>
                  </a:ext>
                </a:extLst>
              </p:cNvPr>
              <p:cNvSpPr txBox="1"/>
              <p:nvPr/>
            </p:nvSpPr>
            <p:spPr>
              <a:xfrm>
                <a:off x="1022931" y="3872637"/>
                <a:ext cx="4672305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通过泰勒公式展开后，会存在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d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d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ABFD51-0B24-4BD5-601C-5998F27D9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3872637"/>
                <a:ext cx="4672305" cy="459678"/>
              </a:xfrm>
              <a:prstGeom prst="rect">
                <a:avLst/>
              </a:prstGeom>
              <a:blipFill>
                <a:blip r:embed="rId6"/>
                <a:stretch>
                  <a:fillRect l="-1084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436C0D3-29D9-6606-4345-134C94BEC054}"/>
              </a:ext>
            </a:extLst>
          </p:cNvPr>
          <p:cNvCxnSpPr/>
          <p:nvPr/>
        </p:nvCxnSpPr>
        <p:spPr>
          <a:xfrm flipH="1">
            <a:off x="5552388" y="1752147"/>
            <a:ext cx="1385740" cy="1330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201B384-B385-B337-BA58-281F14485F39}"/>
              </a:ext>
            </a:extLst>
          </p:cNvPr>
          <p:cNvCxnSpPr/>
          <p:nvPr/>
        </p:nvCxnSpPr>
        <p:spPr>
          <a:xfrm flipH="1">
            <a:off x="3883843" y="1752147"/>
            <a:ext cx="3054285" cy="1330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9AA51E3-5EE5-99E0-B749-5ACB023BCA26}"/>
              </a:ext>
            </a:extLst>
          </p:cNvPr>
          <p:cNvSpPr txBox="1"/>
          <p:nvPr/>
        </p:nvSpPr>
        <p:spPr>
          <a:xfrm>
            <a:off x="1022931" y="46596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推广到高维度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4639C91-5E4E-99BB-565F-74A7D77296F0}"/>
                  </a:ext>
                </a:extLst>
              </p:cNvPr>
              <p:cNvSpPr txBox="1"/>
              <p:nvPr/>
            </p:nvSpPr>
            <p:spPr>
              <a:xfrm>
                <a:off x="2411114" y="5392132"/>
                <a:ext cx="7369773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𝑿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𝑩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𝑩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𝑩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4639C91-5E4E-99BB-565F-74A7D7729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114" y="5392132"/>
                <a:ext cx="7369773" cy="984052"/>
              </a:xfrm>
              <a:prstGeom prst="rect">
                <a:avLst/>
              </a:prstGeom>
              <a:blipFill>
                <a:blip r:embed="rId7"/>
                <a:stretch>
                  <a:fillRect t="-79747" b="-124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84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5109DF01-6E77-956D-354A-902896628B24}"/>
              </a:ext>
            </a:extLst>
          </p:cNvPr>
          <p:cNvSpPr/>
          <p:nvPr/>
        </p:nvSpPr>
        <p:spPr>
          <a:xfrm>
            <a:off x="8282917" y="1300899"/>
            <a:ext cx="3839953" cy="565608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878022-3F5C-50BD-CB92-9B714147B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CE5BD1A-2A3C-CA7C-658B-5386A851DA26}"/>
                  </a:ext>
                </a:extLst>
              </p:cNvPr>
              <p:cNvSpPr txBox="1"/>
              <p:nvPr/>
            </p:nvSpPr>
            <p:spPr>
              <a:xfrm>
                <a:off x="8282917" y="1372186"/>
                <a:ext cx="3909083" cy="42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𝑑𝑥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𝑑𝑊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CE5BD1A-2A3C-CA7C-658B-5386A851D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917" y="1372186"/>
                <a:ext cx="3909083" cy="424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C310E44-9798-BE6D-A2B7-9CD54B40FE44}"/>
                  </a:ext>
                </a:extLst>
              </p:cNvPr>
              <p:cNvSpPr txBox="1"/>
              <p:nvPr/>
            </p:nvSpPr>
            <p:spPr>
              <a:xfrm>
                <a:off x="790508" y="1092270"/>
                <a:ext cx="7369773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𝑿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𝑩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𝑩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𝑩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C310E44-9798-BE6D-A2B7-9CD54B40F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8" y="1092270"/>
                <a:ext cx="7369773" cy="984052"/>
              </a:xfrm>
              <a:prstGeom prst="rect">
                <a:avLst/>
              </a:prstGeom>
              <a:blipFill>
                <a:blip r:embed="rId3"/>
                <a:stretch>
                  <a:fillRect t="-78481" b="-125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B6C4493-5729-9A07-61D8-895DCC9A3E99}"/>
                  </a:ext>
                </a:extLst>
              </p:cNvPr>
              <p:cNvSpPr txBox="1"/>
              <p:nvPr/>
            </p:nvSpPr>
            <p:spPr>
              <a:xfrm>
                <a:off x="1621410" y="2298388"/>
                <a:ext cx="10051791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（"/>
                          <m:endChr m:val="）"/>
                          <m:ctrlPr>
                            <a:rPr kumimoji="1"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𝐵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𝐵𝑑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（"/>
                          <m:endChr m:val="）"/>
                          <m:ctrlPr>
                            <a:rPr kumimoji="1"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𝐵𝑑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B6C4493-5729-9A07-61D8-895DCC9A3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410" y="2298388"/>
                <a:ext cx="10051791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BA15661-F5D9-9DD5-F470-68FE8FEF3544}"/>
              </a:ext>
            </a:extLst>
          </p:cNvPr>
          <p:cNvSpPr txBox="1"/>
          <p:nvPr/>
        </p:nvSpPr>
        <p:spPr>
          <a:xfrm>
            <a:off x="1084082" y="3388839"/>
            <a:ext cx="136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Ito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生成元：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0A589C8-10AE-109A-34E6-D8C19DA21E02}"/>
                  </a:ext>
                </a:extLst>
              </p:cNvPr>
              <p:cNvSpPr txBox="1"/>
              <p:nvPr/>
            </p:nvSpPr>
            <p:spPr>
              <a:xfrm>
                <a:off x="2446314" y="3268037"/>
                <a:ext cx="3120662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Tr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Σ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0A589C8-10AE-109A-34E6-D8C19DA21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314" y="3268037"/>
                <a:ext cx="3120662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D90EBD9-DA2A-E0CD-49DA-7813B855E568}"/>
                  </a:ext>
                </a:extLst>
              </p:cNvPr>
              <p:cNvSpPr txBox="1"/>
              <p:nvPr/>
            </p:nvSpPr>
            <p:spPr>
              <a:xfrm>
                <a:off x="5882326" y="3331772"/>
                <a:ext cx="3032753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∇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Σ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∇</m:t>
                            </m:r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𝐹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D90EBD9-DA2A-E0CD-49DA-7813B855E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26" y="3331772"/>
                <a:ext cx="3032753" cy="483466"/>
              </a:xfrm>
              <a:prstGeom prst="rect">
                <a:avLst/>
              </a:prstGeom>
              <a:blipFill>
                <a:blip r:embed="rId6"/>
                <a:stretch>
                  <a:fillRect l="-1674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1DC32B6-C039-3F9B-5533-42F27B51FE4C}"/>
                  </a:ext>
                </a:extLst>
              </p:cNvPr>
              <p:cNvSpPr txBox="1"/>
              <p:nvPr/>
            </p:nvSpPr>
            <p:spPr>
              <a:xfrm>
                <a:off x="1084082" y="4100659"/>
                <a:ext cx="2348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若各向同性：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Σ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𝐼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1DC32B6-C039-3F9B-5533-42F27B51F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82" y="4100659"/>
                <a:ext cx="2348656" cy="369332"/>
              </a:xfrm>
              <a:prstGeom prst="rect">
                <a:avLst/>
              </a:prstGeom>
              <a:blipFill>
                <a:blip r:embed="rId7"/>
                <a:stretch>
                  <a:fillRect l="-2151"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CBB947-DDF2-7671-3B2D-1BDB7543650C}"/>
                  </a:ext>
                </a:extLst>
              </p:cNvPr>
              <p:cNvSpPr txBox="1"/>
              <p:nvPr/>
            </p:nvSpPr>
            <p:spPr>
              <a:xfrm>
                <a:off x="3630701" y="3962160"/>
                <a:ext cx="3006079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Tr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9CBB947-DDF2-7671-3B2D-1BDB75436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01" y="3962160"/>
                <a:ext cx="3006079" cy="56297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27A1586-7505-48CC-37D0-5B29616DBF39}"/>
                  </a:ext>
                </a:extLst>
              </p:cNvPr>
              <p:cNvSpPr txBox="1"/>
              <p:nvPr/>
            </p:nvSpPr>
            <p:spPr>
              <a:xfrm>
                <a:off x="7058959" y="4023972"/>
                <a:ext cx="1912575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∇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𝜎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Δ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27A1586-7505-48CC-37D0-5B29616DB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959" y="4023972"/>
                <a:ext cx="1912575" cy="459741"/>
              </a:xfrm>
              <a:prstGeom prst="rect">
                <a:avLst/>
              </a:prstGeom>
              <a:blipFill>
                <a:blip r:embed="rId9"/>
                <a:stretch>
                  <a:fillRect l="-1974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FE933C79-234A-1A4F-AEB1-9E8BBCDCD033}"/>
              </a:ext>
            </a:extLst>
          </p:cNvPr>
          <p:cNvSpPr txBox="1"/>
          <p:nvPr/>
        </p:nvSpPr>
        <p:spPr>
          <a:xfrm>
            <a:off x="1084082" y="48124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期望演化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D61140B-7447-B667-152E-281101097EA7}"/>
                  </a:ext>
                </a:extLst>
              </p:cNvPr>
              <p:cNvSpPr txBox="1"/>
              <p:nvPr/>
            </p:nvSpPr>
            <p:spPr>
              <a:xfrm>
                <a:off x="2347274" y="4678455"/>
                <a:ext cx="2533899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D61140B-7447-B667-152E-281101097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274" y="4678455"/>
                <a:ext cx="2533899" cy="618374"/>
              </a:xfrm>
              <a:prstGeom prst="rect">
                <a:avLst/>
              </a:prstGeom>
              <a:blipFill>
                <a:blip r:embed="rId1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6B10AB8-14C1-C40C-DD63-7BE81EB15217}"/>
                  </a:ext>
                </a:extLst>
              </p:cNvPr>
              <p:cNvSpPr txBox="1"/>
              <p:nvPr/>
            </p:nvSpPr>
            <p:spPr>
              <a:xfrm>
                <a:off x="5036369" y="4828062"/>
                <a:ext cx="34754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𝑓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不依赖时间，则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𝜕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𝑓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6B10AB8-14C1-C40C-DD63-7BE81EB15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9" y="4828062"/>
                <a:ext cx="3475439" cy="369332"/>
              </a:xfrm>
              <a:prstGeom prst="rect">
                <a:avLst/>
              </a:prstGeom>
              <a:blipFill>
                <a:blip r:embed="rId11"/>
                <a:stretch>
                  <a:fillRect l="-1455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F775A23-0A4D-5F56-5A45-0AB28D282190}"/>
                  </a:ext>
                </a:extLst>
              </p:cNvPr>
              <p:cNvSpPr txBox="1"/>
              <p:nvPr/>
            </p:nvSpPr>
            <p:spPr>
              <a:xfrm>
                <a:off x="1084082" y="5516400"/>
                <a:ext cx="6682535" cy="49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在扩散模型中，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是不依赖于时间的，因此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</m:t>
                        </m:r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𝑓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ℒ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𝑓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F775A23-0A4D-5F56-5A45-0AB28D282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82" y="5516400"/>
                <a:ext cx="6682535" cy="498663"/>
              </a:xfrm>
              <a:prstGeom prst="rect">
                <a:avLst/>
              </a:prstGeom>
              <a:blipFill>
                <a:blip r:embed="rId12"/>
                <a:stretch>
                  <a:fillRect l="-759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8728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CCC79-3DB8-8BE2-8494-A0B4B07D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D9CDBDF-7431-8CDD-0B9B-BBAF8360DC5A}"/>
                  </a:ext>
                </a:extLst>
              </p:cNvPr>
              <p:cNvSpPr txBox="1"/>
              <p:nvPr/>
            </p:nvSpPr>
            <p:spPr>
              <a:xfrm>
                <a:off x="1244338" y="1442301"/>
                <a:ext cx="1916935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D9CDBDF-7431-8CDD-0B9B-BBAF8360D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338" y="1442301"/>
                <a:ext cx="1916935" cy="618374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752E2E-CCEB-C619-D13B-B48284A5E9B9}"/>
                  </a:ext>
                </a:extLst>
              </p:cNvPr>
              <p:cNvSpPr txBox="1"/>
              <p:nvPr/>
            </p:nvSpPr>
            <p:spPr>
              <a:xfrm>
                <a:off x="3450210" y="1566021"/>
                <a:ext cx="3370090" cy="370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这里的期望对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kumimoji="1"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进行</m:t>
                    </m:r>
                    <m:r>
                      <a:rPr kumimoji="1"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期望</m:t>
                    </m:r>
                    <m:r>
                      <a:rPr kumimoji="1"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的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752E2E-CCEB-C619-D13B-B48284A5E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10" y="1566021"/>
                <a:ext cx="3370090" cy="370935"/>
              </a:xfrm>
              <a:prstGeom prst="rect">
                <a:avLst/>
              </a:prstGeom>
              <a:blipFill>
                <a:blip r:embed="rId3"/>
                <a:stretch>
                  <a:fillRect l="-1498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E674990-D441-15CB-6F2E-75C9315AEC82}"/>
                  </a:ext>
                </a:extLst>
              </p:cNvPr>
              <p:cNvSpPr txBox="1"/>
              <p:nvPr/>
            </p:nvSpPr>
            <p:spPr>
              <a:xfrm>
                <a:off x="1993210" y="2279792"/>
                <a:ext cx="8205580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E674990-D441-15CB-6F2E-75C9315AE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10" y="2279792"/>
                <a:ext cx="8205580" cy="692113"/>
              </a:xfrm>
              <a:prstGeom prst="rect">
                <a:avLst/>
              </a:prstGeom>
              <a:blipFill>
                <a:blip r:embed="rId4"/>
                <a:stretch>
                  <a:fillRect t="-157143" b="-2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0939D0E-13B4-0691-B3D5-E07607064A2B}"/>
              </a:ext>
            </a:extLst>
          </p:cNvPr>
          <p:cNvSpPr txBox="1"/>
          <p:nvPr/>
        </p:nvSpPr>
        <p:spPr>
          <a:xfrm>
            <a:off x="1244338" y="2971905"/>
            <a:ext cx="66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因此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B8122D7-06CA-6E3F-8873-A09FB21A9EC9}"/>
                  </a:ext>
                </a:extLst>
              </p:cNvPr>
              <p:cNvSpPr txBox="1"/>
              <p:nvPr/>
            </p:nvSpPr>
            <p:spPr>
              <a:xfrm>
                <a:off x="1503409" y="3615453"/>
                <a:ext cx="8299067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B8122D7-06CA-6E3F-8873-A09FB21A9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09" y="3615453"/>
                <a:ext cx="8299067" cy="808235"/>
              </a:xfrm>
              <a:prstGeom prst="rect">
                <a:avLst/>
              </a:prstGeom>
              <a:blipFill>
                <a:blip r:embed="rId5"/>
                <a:stretch>
                  <a:fillRect l="-10092" t="-127692" b="-19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4663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AAB79-D647-5904-52EB-C835F676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404E45-AAE8-6DD3-8373-78B5437A7115}"/>
                  </a:ext>
                </a:extLst>
              </p:cNvPr>
              <p:cNvSpPr txBox="1"/>
              <p:nvPr/>
            </p:nvSpPr>
            <p:spPr>
              <a:xfrm>
                <a:off x="1946467" y="1353020"/>
                <a:ext cx="816729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404E45-AAE8-6DD3-8373-78B5437A7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467" y="1353020"/>
                <a:ext cx="8167299" cy="714683"/>
              </a:xfrm>
              <a:prstGeom prst="rect">
                <a:avLst/>
              </a:prstGeom>
              <a:blipFill>
                <a:blip r:embed="rId2"/>
                <a:stretch>
                  <a:fillRect l="-10248" t="-152632" b="-2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089D6D0-878A-0751-0169-86CFF946ACA0}"/>
              </a:ext>
            </a:extLst>
          </p:cNvPr>
          <p:cNvSpPr txBox="1"/>
          <p:nvPr/>
        </p:nvSpPr>
        <p:spPr>
          <a:xfrm>
            <a:off x="1216058" y="236612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第一项（漂移项）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0A4CB4-ACFE-2089-3694-9001BE69E9E9}"/>
                  </a:ext>
                </a:extLst>
              </p:cNvPr>
              <p:cNvSpPr txBox="1"/>
              <p:nvPr/>
            </p:nvSpPr>
            <p:spPr>
              <a:xfrm>
                <a:off x="2555896" y="2940333"/>
                <a:ext cx="7080208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𝑓𝑝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0A4CB4-ACFE-2089-3694-9001BE69E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896" y="2940333"/>
                <a:ext cx="7080208" cy="764568"/>
              </a:xfrm>
              <a:prstGeom prst="rect">
                <a:avLst/>
              </a:prstGeom>
              <a:blipFill>
                <a:blip r:embed="rId3"/>
                <a:stretch>
                  <a:fillRect l="-12007" t="-144262" b="-20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AEEE3B9-B2E2-59F9-5DB7-161624FD2EA4}"/>
                  </a:ext>
                </a:extLst>
              </p:cNvPr>
              <p:cNvSpPr txBox="1"/>
              <p:nvPr/>
            </p:nvSpPr>
            <p:spPr>
              <a:xfrm>
                <a:off x="2045404" y="3909774"/>
                <a:ext cx="8101192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nary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+∞</m:t>
                              </m:r>
                            </m:sup>
                          </m:sSub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AEEE3B9-B2E2-59F9-5DB7-161624FD2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404" y="3909774"/>
                <a:ext cx="8101192" cy="764568"/>
              </a:xfrm>
              <a:prstGeom prst="rect">
                <a:avLst/>
              </a:prstGeom>
              <a:blipFill>
                <a:blip r:embed="rId4"/>
                <a:stretch>
                  <a:fillRect l="-5956" t="-141935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B9BA81-B900-08D1-8811-CC8B73FC8EC2}"/>
                  </a:ext>
                </a:extLst>
              </p:cNvPr>
              <p:cNvSpPr txBox="1"/>
              <p:nvPr/>
            </p:nvSpPr>
            <p:spPr>
              <a:xfrm>
                <a:off x="2065490" y="4889332"/>
                <a:ext cx="3009157" cy="658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B9BA81-B900-08D1-8811-CC8B73FC8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90" y="4889332"/>
                <a:ext cx="3009157" cy="658706"/>
              </a:xfrm>
              <a:prstGeom prst="rect">
                <a:avLst/>
              </a:prstGeom>
              <a:blipFill>
                <a:blip r:embed="rId5"/>
                <a:stretch>
                  <a:fillRect l="-13866" t="-169811" b="-247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8667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4C0C-BEE4-E2FD-50E7-7428D906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>
            <a:extLst>
              <a:ext uri="{FF2B5EF4-FFF2-40B4-BE49-F238E27FC236}">
                <a16:creationId xmlns:a16="http://schemas.microsoft.com/office/drawing/2014/main" id="{92D21C47-F845-6E00-272A-F3EFF4697C20}"/>
              </a:ext>
            </a:extLst>
          </p:cNvPr>
          <p:cNvSpPr/>
          <p:nvPr/>
        </p:nvSpPr>
        <p:spPr>
          <a:xfrm>
            <a:off x="6280731" y="5558874"/>
            <a:ext cx="2693587" cy="700524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8D4545-3D1E-48A6-BB35-EE677338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20B137C-B732-765B-4005-14345EC4BAC1}"/>
                  </a:ext>
                </a:extLst>
              </p:cNvPr>
              <p:cNvSpPr txBox="1"/>
              <p:nvPr/>
            </p:nvSpPr>
            <p:spPr>
              <a:xfrm>
                <a:off x="1946467" y="1353020"/>
                <a:ext cx="816729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20B137C-B732-765B-4005-14345EC4B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467" y="1353020"/>
                <a:ext cx="8167299" cy="714683"/>
              </a:xfrm>
              <a:prstGeom prst="rect">
                <a:avLst/>
              </a:prstGeom>
              <a:blipFill>
                <a:blip r:embed="rId2"/>
                <a:stretch>
                  <a:fillRect l="-10248" t="-152632" b="-2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933EE7B-019B-C9A0-E403-54861F748D30}"/>
              </a:ext>
            </a:extLst>
          </p:cNvPr>
          <p:cNvSpPr txBox="1"/>
          <p:nvPr/>
        </p:nvSpPr>
        <p:spPr>
          <a:xfrm>
            <a:off x="1216058" y="2366128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第二项（扩散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/Laplacian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项）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ADC7337-55C6-805E-4FEB-36B1379C1178}"/>
                  </a:ext>
                </a:extLst>
              </p:cNvPr>
              <p:cNvSpPr txBox="1"/>
              <p:nvPr/>
            </p:nvSpPr>
            <p:spPr>
              <a:xfrm>
                <a:off x="2089487" y="3171342"/>
                <a:ext cx="7667355" cy="658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Δ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Δ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nary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Boundary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ADC7337-55C6-805E-4FEB-36B1379C1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487" y="3171342"/>
                <a:ext cx="7667355" cy="658706"/>
              </a:xfrm>
              <a:prstGeom prst="rect">
                <a:avLst/>
              </a:prstGeom>
              <a:blipFill>
                <a:blip r:embed="rId3"/>
                <a:stretch>
                  <a:fillRect l="-10909" t="-171698" b="-247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C4D4F61-07E0-FC3C-4D1E-A393DDDD3CD6}"/>
                  </a:ext>
                </a:extLst>
              </p:cNvPr>
              <p:cNvSpPr txBox="1"/>
              <p:nvPr/>
            </p:nvSpPr>
            <p:spPr>
              <a:xfrm>
                <a:off x="5571241" y="3881729"/>
                <a:ext cx="6365652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𝑑𝑥</m:t>
                          </m:r>
                        </m:e>
                      </m:nary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𝑑𝑥</m:t>
                          </m:r>
                        </m:e>
                      </m:nary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′′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C4D4F61-07E0-FC3C-4D1E-A393DDDD3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241" y="3881729"/>
                <a:ext cx="6365652" cy="507318"/>
              </a:xfrm>
              <a:prstGeom prst="rect">
                <a:avLst/>
              </a:prstGeom>
              <a:blipFill>
                <a:blip r:embed="rId4"/>
                <a:stretch>
                  <a:fillRect l="-8167" t="-139024" b="-20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50CCEFD1-BBA3-8A13-D849-3776F23BA3BB}"/>
              </a:ext>
            </a:extLst>
          </p:cNvPr>
          <p:cNvSpPr txBox="1"/>
          <p:nvPr/>
        </p:nvSpPr>
        <p:spPr>
          <a:xfrm>
            <a:off x="468933" y="43813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合并两项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47B3346-5451-2D07-60B8-F19DA6E5056A}"/>
                  </a:ext>
                </a:extLst>
              </p:cNvPr>
              <p:cNvSpPr txBox="1"/>
              <p:nvPr/>
            </p:nvSpPr>
            <p:spPr>
              <a:xfrm>
                <a:off x="1756543" y="4750639"/>
                <a:ext cx="8547148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47B3346-5451-2D07-60B8-F19DA6E5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543" y="4750639"/>
                <a:ext cx="8547148" cy="720325"/>
              </a:xfrm>
              <a:prstGeom prst="rect">
                <a:avLst/>
              </a:prstGeom>
              <a:blipFill>
                <a:blip r:embed="rId5"/>
                <a:stretch>
                  <a:fillRect l="-9199" t="-148276" b="-2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F907217-6F9D-1CAF-5095-D2360311EAD0}"/>
                  </a:ext>
                </a:extLst>
              </p:cNvPr>
              <p:cNvSpPr txBox="1"/>
              <p:nvPr/>
            </p:nvSpPr>
            <p:spPr>
              <a:xfrm>
                <a:off x="5165889" y="5558874"/>
                <a:ext cx="4223207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F907217-6F9D-1CAF-5095-D2360311E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889" y="5558874"/>
                <a:ext cx="4223207" cy="714683"/>
              </a:xfrm>
              <a:prstGeom prst="rect">
                <a:avLst/>
              </a:prstGeom>
              <a:blipFill>
                <a:blip r:embed="rId6"/>
                <a:stretch>
                  <a:fillRect l="-14371" t="-152632" b="-2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4953A4-ED1D-BF0A-249B-D841E2AF1DF8}"/>
                  </a:ext>
                </a:extLst>
              </p:cNvPr>
              <p:cNvSpPr txBox="1"/>
              <p:nvPr/>
            </p:nvSpPr>
            <p:spPr>
              <a:xfrm>
                <a:off x="6400801" y="6367109"/>
                <a:ext cx="1722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ℒ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的伴随算子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34953A4-ED1D-BF0A-249B-D841E2AF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6367109"/>
                <a:ext cx="1722331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958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B2230-0BFC-FC06-BAFE-BCDB0623F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F8D87-2A4F-F5BD-BEDA-65BC8D30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20A99E-9D7E-8E61-3AB4-DA47D94B2237}"/>
                  </a:ext>
                </a:extLst>
              </p:cNvPr>
              <p:cNvSpPr txBox="1"/>
              <p:nvPr/>
            </p:nvSpPr>
            <p:spPr>
              <a:xfrm>
                <a:off x="1244338" y="1442301"/>
                <a:ext cx="1916935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20A99E-9D7E-8E61-3AB4-DA47D94B2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338" y="1442301"/>
                <a:ext cx="1916935" cy="618374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FCA989-0190-B238-C5FA-CF7FB0E58741}"/>
                  </a:ext>
                </a:extLst>
              </p:cNvPr>
              <p:cNvSpPr txBox="1"/>
              <p:nvPr/>
            </p:nvSpPr>
            <p:spPr>
              <a:xfrm>
                <a:off x="3450210" y="1566021"/>
                <a:ext cx="3370090" cy="370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这里的期望对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kumimoji="1"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进行</m:t>
                    </m:r>
                    <m:r>
                      <a:rPr kumimoji="1"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期望</m:t>
                    </m:r>
                    <m:r>
                      <a:rPr kumimoji="1"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的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EFCA989-0190-B238-C5FA-CF7FB0E58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10" y="1566021"/>
                <a:ext cx="3370090" cy="370935"/>
              </a:xfrm>
              <a:prstGeom prst="rect">
                <a:avLst/>
              </a:prstGeom>
              <a:blipFill>
                <a:blip r:embed="rId3"/>
                <a:stretch>
                  <a:fillRect l="-1498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B2A6C67-A05F-3C3C-FB6C-B04F4C43A6AF}"/>
                  </a:ext>
                </a:extLst>
              </p:cNvPr>
              <p:cNvSpPr txBox="1"/>
              <p:nvPr/>
            </p:nvSpPr>
            <p:spPr>
              <a:xfrm>
                <a:off x="1993210" y="2279792"/>
                <a:ext cx="8205580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B2A6C67-A05F-3C3C-FB6C-B04F4C43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10" y="2279792"/>
                <a:ext cx="8205580" cy="692113"/>
              </a:xfrm>
              <a:prstGeom prst="rect">
                <a:avLst/>
              </a:prstGeom>
              <a:blipFill>
                <a:blip r:embed="rId4"/>
                <a:stretch>
                  <a:fillRect t="-157143" b="-2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841B575-005A-AB28-198A-D80D3D44BF84}"/>
              </a:ext>
            </a:extLst>
          </p:cNvPr>
          <p:cNvSpPr txBox="1"/>
          <p:nvPr/>
        </p:nvSpPr>
        <p:spPr>
          <a:xfrm>
            <a:off x="1244338" y="2971905"/>
            <a:ext cx="66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因此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1584BF8-5B85-1DAC-BAB6-D8AD00E23C50}"/>
                  </a:ext>
                </a:extLst>
              </p:cNvPr>
              <p:cNvSpPr txBox="1"/>
              <p:nvPr/>
            </p:nvSpPr>
            <p:spPr>
              <a:xfrm>
                <a:off x="1503409" y="3615453"/>
                <a:ext cx="8299067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1584BF8-5B85-1DAC-BAB6-D8AD00E23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09" y="3615453"/>
                <a:ext cx="8299067" cy="808235"/>
              </a:xfrm>
              <a:prstGeom prst="rect">
                <a:avLst/>
              </a:prstGeom>
              <a:blipFill>
                <a:blip r:embed="rId5"/>
                <a:stretch>
                  <a:fillRect l="-10092" t="-127692" b="-19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7217D94-6E79-BA68-9F5D-0B0BEA338876}"/>
                  </a:ext>
                </a:extLst>
              </p:cNvPr>
              <p:cNvSpPr txBox="1"/>
              <p:nvPr/>
            </p:nvSpPr>
            <p:spPr>
              <a:xfrm>
                <a:off x="5957741" y="4678277"/>
                <a:ext cx="2642583" cy="658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7217D94-6E79-BA68-9F5D-0B0BEA338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41" y="4678277"/>
                <a:ext cx="2642583" cy="658706"/>
              </a:xfrm>
              <a:prstGeom prst="rect">
                <a:avLst/>
              </a:prstGeom>
              <a:blipFill>
                <a:blip r:embed="rId6"/>
                <a:stretch>
                  <a:fillRect l="-23333" t="-171698" b="-247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16EF6EB-C820-74F1-2C32-7E2D13B3A173}"/>
                  </a:ext>
                </a:extLst>
              </p:cNvPr>
              <p:cNvSpPr txBox="1"/>
              <p:nvPr/>
            </p:nvSpPr>
            <p:spPr>
              <a:xfrm>
                <a:off x="5957741" y="5591572"/>
                <a:ext cx="4905702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16EF6EB-C820-74F1-2C32-7E2D13B3A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41" y="5591572"/>
                <a:ext cx="4905702" cy="808235"/>
              </a:xfrm>
              <a:prstGeom prst="rect">
                <a:avLst/>
              </a:prstGeom>
              <a:blipFill>
                <a:blip r:embed="rId7"/>
                <a:stretch>
                  <a:fillRect l="-12371" t="-129231" b="-19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0220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66950-11F9-050A-DE8A-77CE6F83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665F408-1888-6C94-6124-28B34FE4B461}"/>
                  </a:ext>
                </a:extLst>
              </p:cNvPr>
              <p:cNvSpPr txBox="1"/>
              <p:nvPr/>
            </p:nvSpPr>
            <p:spPr>
              <a:xfrm>
                <a:off x="2629026" y="1470581"/>
                <a:ext cx="6802183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f>
                            <m:fPr>
                              <m:ctrlPr>
                                <a:rPr kumimoji="1" lang="en-US" altLang="zh-CN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665F408-1888-6C94-6124-28B34FE4B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26" y="1470581"/>
                <a:ext cx="6802183" cy="714683"/>
              </a:xfrm>
              <a:prstGeom prst="rect">
                <a:avLst/>
              </a:prstGeom>
              <a:blipFill>
                <a:blip r:embed="rId2"/>
                <a:stretch>
                  <a:fillRect l="-12291" t="-150877" b="-2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6483ACB-6A4D-2D41-2E42-7A6634B025E0}"/>
                  </a:ext>
                </a:extLst>
              </p:cNvPr>
              <p:cNvSpPr txBox="1"/>
              <p:nvPr/>
            </p:nvSpPr>
            <p:spPr>
              <a:xfrm>
                <a:off x="2130458" y="2620652"/>
                <a:ext cx="4948214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r>
                        <a:rPr kumimoji="1" lang="en-US" altLang="zh-CN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6483ACB-6A4D-2D41-2E42-7A6634B02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458" y="2620652"/>
                <a:ext cx="4948214" cy="648126"/>
              </a:xfrm>
              <a:prstGeom prst="rect">
                <a:avLst/>
              </a:prstGeom>
              <a:blipFill>
                <a:blip r:embed="rId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1EB229E-32A2-8A5C-6A23-6F726B2E5C39}"/>
              </a:ext>
            </a:extLst>
          </p:cNvPr>
          <p:cNvSpPr txBox="1"/>
          <p:nvPr/>
        </p:nvSpPr>
        <p:spPr>
          <a:xfrm>
            <a:off x="6956981" y="2760049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我们希望随着时间推移，密度函数不再变化了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91510A-5B97-7C4E-C286-DED06E93DDE8}"/>
                  </a:ext>
                </a:extLst>
              </p:cNvPr>
              <p:cNvSpPr txBox="1"/>
              <p:nvPr/>
            </p:nvSpPr>
            <p:spPr>
              <a:xfrm>
                <a:off x="2130458" y="3589223"/>
                <a:ext cx="2371098" cy="629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𝐽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91510A-5B97-7C4E-C286-DED06E93D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458" y="3589223"/>
                <a:ext cx="2371098" cy="629852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F4317F0-A461-018C-5D5B-9A26AC56C3C4}"/>
              </a:ext>
            </a:extLst>
          </p:cNvPr>
          <p:cNvSpPr txBox="1"/>
          <p:nvPr/>
        </p:nvSpPr>
        <p:spPr>
          <a:xfrm>
            <a:off x="5580668" y="3771931"/>
            <a:ext cx="49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概率流（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drift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推动的流减去扩散引起的梯度流）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E17F858-D714-8110-BE5E-0C2EE7A53C44}"/>
                  </a:ext>
                </a:extLst>
              </p:cNvPr>
              <p:cNvSpPr txBox="1"/>
              <p:nvPr/>
            </p:nvSpPr>
            <p:spPr>
              <a:xfrm>
                <a:off x="2130458" y="4991269"/>
                <a:ext cx="3260893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𝐽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E17F858-D714-8110-BE5E-0C2EE7A5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458" y="4991269"/>
                <a:ext cx="3260893" cy="562975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D5A75C-73FD-BCCA-185A-E96521238A80}"/>
                  </a:ext>
                </a:extLst>
              </p:cNvPr>
              <p:cNvSpPr txBox="1"/>
              <p:nvPr/>
            </p:nvSpPr>
            <p:spPr>
              <a:xfrm>
                <a:off x="2130458" y="4344938"/>
                <a:ext cx="8708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r>
                        <a:rPr kumimoji="1" lang="en-US" altLang="zh-CN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𝐽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=0⇒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𝐽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2D5A75C-73FD-BCCA-185A-E9652123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458" y="4344938"/>
                <a:ext cx="8708731" cy="646331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93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>
            <a:extLst>
              <a:ext uri="{FF2B5EF4-FFF2-40B4-BE49-F238E27FC236}">
                <a16:creationId xmlns:a16="http://schemas.microsoft.com/office/drawing/2014/main" id="{1106B015-FEF6-20A1-888D-E6C48C13BBB0}"/>
              </a:ext>
            </a:extLst>
          </p:cNvPr>
          <p:cNvSpPr/>
          <p:nvPr/>
        </p:nvSpPr>
        <p:spPr>
          <a:xfrm>
            <a:off x="392116" y="3405060"/>
            <a:ext cx="3241858" cy="1016950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E4CF54-0542-25A0-46CE-324CA109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Maximum Likelihood Estimation (MLE)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E576771E-27E7-984B-3096-56C1538EF6E3}"/>
                  </a:ext>
                </a:extLst>
              </p:cNvPr>
              <p:cNvSpPr/>
              <p:nvPr/>
            </p:nvSpPr>
            <p:spPr>
              <a:xfrm>
                <a:off x="1212980" y="1847461"/>
                <a:ext cx="1866122" cy="1138335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Sampler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data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E576771E-27E7-984B-3096-56C1538EF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80" y="1847461"/>
                <a:ext cx="1866122" cy="113833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1AC32E12-1742-36F2-D2C5-D5E7CEE07C84}"/>
              </a:ext>
            </a:extLst>
          </p:cNvPr>
          <p:cNvSpPr/>
          <p:nvPr/>
        </p:nvSpPr>
        <p:spPr>
          <a:xfrm>
            <a:off x="3505834" y="2094722"/>
            <a:ext cx="1576873" cy="643813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Sample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D499235A-513A-D1CE-6336-37C4FCCC29A3}"/>
                  </a:ext>
                </a:extLst>
              </p:cNvPr>
              <p:cNvSpPr/>
              <p:nvPr/>
            </p:nvSpPr>
            <p:spPr>
              <a:xfrm>
                <a:off x="5509439" y="2090057"/>
                <a:ext cx="653143" cy="653143"/>
              </a:xfrm>
              <a:prstGeom prst="ellipse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D499235A-513A-D1CE-6336-37C4FCCC2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439" y="2090057"/>
                <a:ext cx="653143" cy="653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072FCC7-AFEF-96C0-3659-2D64A339477E}"/>
                  </a:ext>
                </a:extLst>
              </p:cNvPr>
              <p:cNvSpPr/>
              <p:nvPr/>
            </p:nvSpPr>
            <p:spPr>
              <a:xfrm>
                <a:off x="6589314" y="2090057"/>
                <a:ext cx="653143" cy="653143"/>
              </a:xfrm>
              <a:prstGeom prst="ellipse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072FCC7-AFEF-96C0-3659-2D64A3394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314" y="2090057"/>
                <a:ext cx="653143" cy="653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EB2B01F6-F8AF-4966-F3BF-6D3B568A83FE}"/>
                  </a:ext>
                </a:extLst>
              </p:cNvPr>
              <p:cNvSpPr/>
              <p:nvPr/>
            </p:nvSpPr>
            <p:spPr>
              <a:xfrm>
                <a:off x="7669189" y="2090057"/>
                <a:ext cx="653143" cy="653143"/>
              </a:xfrm>
              <a:prstGeom prst="ellipse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EB2B01F6-F8AF-4966-F3BF-6D3B568A8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89" y="2090057"/>
                <a:ext cx="653143" cy="6531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F148FFC-A67C-F34C-F002-889EE0FE78FB}"/>
                  </a:ext>
                </a:extLst>
              </p:cNvPr>
              <p:cNvSpPr/>
              <p:nvPr/>
            </p:nvSpPr>
            <p:spPr>
              <a:xfrm>
                <a:off x="9610529" y="2090057"/>
                <a:ext cx="653143" cy="653143"/>
              </a:xfrm>
              <a:prstGeom prst="ellipse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F148FFC-A67C-F34C-F002-889EE0FE7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529" y="2090057"/>
                <a:ext cx="653143" cy="65314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3564352-77C9-6B19-AFA3-DA6FA51A6053}"/>
                  </a:ext>
                </a:extLst>
              </p:cNvPr>
              <p:cNvSpPr txBox="1"/>
              <p:nvPr/>
            </p:nvSpPr>
            <p:spPr>
              <a:xfrm>
                <a:off x="8731016" y="2231962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⋯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3564352-77C9-6B19-AFA3-DA6FA51A6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016" y="2231962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5B8851-7B54-A509-2F8F-B288815D9CDB}"/>
                  </a:ext>
                </a:extLst>
              </p:cNvPr>
              <p:cNvSpPr txBox="1"/>
              <p:nvPr/>
            </p:nvSpPr>
            <p:spPr>
              <a:xfrm>
                <a:off x="5290732" y="3704023"/>
                <a:ext cx="1090555" cy="419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5B8851-7B54-A509-2F8F-B288815D9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732" y="3704023"/>
                <a:ext cx="1090555" cy="419025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59F64FC-06A5-2C37-AB20-5DAE458E5764}"/>
              </a:ext>
            </a:extLst>
          </p:cNvPr>
          <p:cNvCxnSpPr>
            <a:stCxn id="6" idx="4"/>
            <a:endCxn id="11" idx="0"/>
          </p:cNvCxnSpPr>
          <p:nvPr/>
        </p:nvCxnSpPr>
        <p:spPr>
          <a:xfrm flipH="1">
            <a:off x="5836010" y="2743200"/>
            <a:ext cx="1" cy="960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0EF9980-5D41-B18C-3AF5-40B3830A7185}"/>
                  </a:ext>
                </a:extLst>
              </p:cNvPr>
              <p:cNvSpPr txBox="1"/>
              <p:nvPr/>
            </p:nvSpPr>
            <p:spPr>
              <a:xfrm>
                <a:off x="6355991" y="3704023"/>
                <a:ext cx="1090555" cy="419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0EF9980-5D41-B18C-3AF5-40B3830A7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91" y="3704023"/>
                <a:ext cx="1090555" cy="419025"/>
              </a:xfrm>
              <a:prstGeom prst="rect">
                <a:avLst/>
              </a:prstGeom>
              <a:blipFill>
                <a:blip r:embed="rId9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461C79C-0A89-7D3A-0BB6-09BD3BD5D0AE}"/>
              </a:ext>
            </a:extLst>
          </p:cNvPr>
          <p:cNvCxnSpPr>
            <a:stCxn id="7" idx="4"/>
            <a:endCxn id="16" idx="0"/>
          </p:cNvCxnSpPr>
          <p:nvPr/>
        </p:nvCxnSpPr>
        <p:spPr>
          <a:xfrm flipH="1">
            <a:off x="6901269" y="2743200"/>
            <a:ext cx="14617" cy="960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6DC43A9-61BD-0EFF-5539-72E4EDCC4FA4}"/>
                  </a:ext>
                </a:extLst>
              </p:cNvPr>
              <p:cNvSpPr txBox="1"/>
              <p:nvPr/>
            </p:nvSpPr>
            <p:spPr>
              <a:xfrm>
                <a:off x="7421249" y="3704023"/>
                <a:ext cx="1090555" cy="419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6DC43A9-61BD-0EFF-5539-72E4EDCC4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249" y="3704023"/>
                <a:ext cx="1090555" cy="419025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13D298F-7E80-4A8E-C05A-DBFDAC99A747}"/>
              </a:ext>
            </a:extLst>
          </p:cNvPr>
          <p:cNvCxnSpPr>
            <a:stCxn id="8" idx="4"/>
            <a:endCxn id="21" idx="0"/>
          </p:cNvCxnSpPr>
          <p:nvPr/>
        </p:nvCxnSpPr>
        <p:spPr>
          <a:xfrm flipH="1">
            <a:off x="7966527" y="2743200"/>
            <a:ext cx="29234" cy="960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6EB3AC7-A788-0F68-9645-FA3F7DF238EE}"/>
                  </a:ext>
                </a:extLst>
              </p:cNvPr>
              <p:cNvSpPr txBox="1"/>
              <p:nvPr/>
            </p:nvSpPr>
            <p:spPr>
              <a:xfrm>
                <a:off x="9362969" y="3701490"/>
                <a:ext cx="1148263" cy="424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6EB3AC7-A788-0F68-9645-FA3F7DF23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969" y="3701490"/>
                <a:ext cx="1148263" cy="424090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A51B738-D38F-3FA7-F0C4-90D8DB9DAFFB}"/>
              </a:ext>
            </a:extLst>
          </p:cNvPr>
          <p:cNvCxnSpPr>
            <a:cxnSpLocks/>
          </p:cNvCxnSpPr>
          <p:nvPr/>
        </p:nvCxnSpPr>
        <p:spPr>
          <a:xfrm>
            <a:off x="9937100" y="2743200"/>
            <a:ext cx="0" cy="964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64A6D8B-6703-F809-C2FE-C589B6CC9C85}"/>
                  </a:ext>
                </a:extLst>
              </p:cNvPr>
              <p:cNvSpPr txBox="1"/>
              <p:nvPr/>
            </p:nvSpPr>
            <p:spPr>
              <a:xfrm>
                <a:off x="8731016" y="372886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⋯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64A6D8B-6703-F809-C2FE-C589B6CC9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016" y="3728869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C5F5A81-1F56-15C4-0711-212B31D42090}"/>
                  </a:ext>
                </a:extLst>
              </p:cNvPr>
              <p:cNvSpPr txBox="1"/>
              <p:nvPr/>
            </p:nvSpPr>
            <p:spPr>
              <a:xfrm>
                <a:off x="8236458" y="5026899"/>
                <a:ext cx="92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𝑁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→∞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C5F5A81-1F56-15C4-0711-212B31D42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458" y="5026899"/>
                <a:ext cx="92929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4A31A20-846C-3774-C63D-17B2C0D8E9C2}"/>
                  </a:ext>
                </a:extLst>
              </p:cNvPr>
              <p:cNvSpPr txBox="1"/>
              <p:nvPr/>
            </p:nvSpPr>
            <p:spPr>
              <a:xfrm>
                <a:off x="514993" y="3436604"/>
                <a:ext cx="3180743" cy="871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4A31A20-846C-3774-C63D-17B2C0D8E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93" y="3436604"/>
                <a:ext cx="3180743" cy="871201"/>
              </a:xfrm>
              <a:prstGeom prst="rect">
                <a:avLst/>
              </a:prstGeom>
              <a:blipFill>
                <a:blip r:embed="rId13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左箭头 31">
            <a:extLst>
              <a:ext uri="{FF2B5EF4-FFF2-40B4-BE49-F238E27FC236}">
                <a16:creationId xmlns:a16="http://schemas.microsoft.com/office/drawing/2014/main" id="{7EF64589-5F43-2EB8-89C0-133631D429B4}"/>
              </a:ext>
            </a:extLst>
          </p:cNvPr>
          <p:cNvSpPr/>
          <p:nvPr/>
        </p:nvSpPr>
        <p:spPr>
          <a:xfrm>
            <a:off x="3660602" y="3608554"/>
            <a:ext cx="1576873" cy="609962"/>
          </a:xfrm>
          <a:prstGeom prst="lef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46C5CE3-3EF9-8ACF-9F22-B7A3227BE866}"/>
                  </a:ext>
                </a:extLst>
              </p:cNvPr>
              <p:cNvSpPr txBox="1"/>
              <p:nvPr/>
            </p:nvSpPr>
            <p:spPr>
              <a:xfrm>
                <a:off x="5237475" y="1445174"/>
                <a:ext cx="4571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首先从一个已知的分布中采样出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个样本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46C5CE3-3EF9-8ACF-9F22-B7A3227BE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475" y="1445174"/>
                <a:ext cx="4571316" cy="369332"/>
              </a:xfrm>
              <a:prstGeom prst="rect">
                <a:avLst/>
              </a:prstGeom>
              <a:blipFill>
                <a:blip r:embed="rId14"/>
                <a:stretch>
                  <a:fillRect l="-831"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8714A0C4-4BF5-4AB4-03CE-A55E367CBCBA}"/>
              </a:ext>
            </a:extLst>
          </p:cNvPr>
          <p:cNvSpPr txBox="1"/>
          <p:nvPr/>
        </p:nvSpPr>
        <p:spPr>
          <a:xfrm>
            <a:off x="5237475" y="4445518"/>
            <a:ext cx="627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我们建模的含参分布要求在这些这些样本上有较高的概率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8F71616-A214-0955-5B6B-A68B42F1552A}"/>
                  </a:ext>
                </a:extLst>
              </p:cNvPr>
              <p:cNvSpPr txBox="1"/>
              <p:nvPr/>
            </p:nvSpPr>
            <p:spPr>
              <a:xfrm>
                <a:off x="1148458" y="4631547"/>
                <a:ext cx="2357376" cy="48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8F71616-A214-0955-5B6B-A68B42F15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8" y="4631547"/>
                <a:ext cx="2357376" cy="4885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62349AF-4743-3AE6-7499-E9D260337488}"/>
                  </a:ext>
                </a:extLst>
              </p:cNvPr>
              <p:cNvSpPr txBox="1"/>
              <p:nvPr/>
            </p:nvSpPr>
            <p:spPr>
              <a:xfrm>
                <a:off x="1148458" y="5309297"/>
                <a:ext cx="2107564" cy="488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62349AF-4743-3AE6-7499-E9D260337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8" y="5309297"/>
                <a:ext cx="2107564" cy="488532"/>
              </a:xfrm>
              <a:prstGeom prst="rect">
                <a:avLst/>
              </a:prstGeom>
              <a:blipFill>
                <a:blip r:embed="rId1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1CB01D9-6BD2-C190-65F0-12CFFB5E7D2D}"/>
                  </a:ext>
                </a:extLst>
              </p:cNvPr>
              <p:cNvSpPr txBox="1"/>
              <p:nvPr/>
            </p:nvSpPr>
            <p:spPr>
              <a:xfrm>
                <a:off x="3293582" y="5368897"/>
                <a:ext cx="3087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取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⋅</m:t>
                        </m:r>
                      </m:e>
                    </m:func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函数后不影响优化结果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1CB01D9-6BD2-C190-65F0-12CFFB5E7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582" y="5368897"/>
                <a:ext cx="3087705" cy="369332"/>
              </a:xfrm>
              <a:prstGeom prst="rect">
                <a:avLst/>
              </a:prstGeom>
              <a:blipFill>
                <a:blip r:embed="rId17"/>
                <a:stretch>
                  <a:fillRect l="-1639" t="-6667" r="-82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圆角矩形 19">
            <a:extLst>
              <a:ext uri="{FF2B5EF4-FFF2-40B4-BE49-F238E27FC236}">
                <a16:creationId xmlns:a16="http://schemas.microsoft.com/office/drawing/2014/main" id="{EEDAFA14-CADE-DC32-994A-156896CD71EC}"/>
              </a:ext>
            </a:extLst>
          </p:cNvPr>
          <p:cNvSpPr/>
          <p:nvPr/>
        </p:nvSpPr>
        <p:spPr>
          <a:xfrm>
            <a:off x="352838" y="5957246"/>
            <a:ext cx="11486324" cy="668597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已知参数的概率分布得到一个事件出现的概率大小；已知数据，如何得到这个分布的参数，这个叫</a:t>
            </a: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Likelihood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。</a:t>
            </a: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022579D4-98A3-21C0-0474-6480CE38C571}"/>
              </a:ext>
            </a:extLst>
          </p:cNvPr>
          <p:cNvCxnSpPr/>
          <p:nvPr/>
        </p:nvCxnSpPr>
        <p:spPr>
          <a:xfrm>
            <a:off x="6058969" y="880217"/>
            <a:ext cx="26308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BA48876-3164-F471-393E-1D3C64668445}"/>
              </a:ext>
            </a:extLst>
          </p:cNvPr>
          <p:cNvSpPr txBox="1"/>
          <p:nvPr/>
        </p:nvSpPr>
        <p:spPr>
          <a:xfrm>
            <a:off x="5963678" y="914984"/>
            <a:ext cx="18774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通过现实的数据，寻找参数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09010EF-2B18-EF7F-83D3-F71F90E6ED86}"/>
                  </a:ext>
                </a:extLst>
              </p:cNvPr>
              <p:cNvSpPr txBox="1"/>
              <p:nvPr/>
            </p:nvSpPr>
            <p:spPr>
              <a:xfrm>
                <a:off x="6315878" y="5236874"/>
                <a:ext cx="5395772" cy="633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func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09010EF-2B18-EF7F-83D3-F71F90E6E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878" y="5236874"/>
                <a:ext cx="5395772" cy="633379"/>
              </a:xfrm>
              <a:prstGeom prst="rect">
                <a:avLst/>
              </a:prstGeom>
              <a:blipFill>
                <a:blip r:embed="rId1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941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3CAD6-4E5C-9D65-3A93-C8B5EB51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Langevin Dynamics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7AFDF6-2C29-6B34-6F7E-6468B6004532}"/>
                  </a:ext>
                </a:extLst>
              </p:cNvPr>
              <p:cNvSpPr txBox="1"/>
              <p:nvPr/>
            </p:nvSpPr>
            <p:spPr>
              <a:xfrm>
                <a:off x="1022931" y="1291904"/>
                <a:ext cx="4683718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A7AFDF6-2C29-6B34-6F7E-6468B6004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1291904"/>
                <a:ext cx="4683718" cy="648126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5CFF7E8-1EB8-6946-F517-A3C3501A8DAB}"/>
              </a:ext>
            </a:extLst>
          </p:cNvPr>
          <p:cNvSpPr txBox="1"/>
          <p:nvPr/>
        </p:nvSpPr>
        <p:spPr>
          <a:xfrm>
            <a:off x="1082180" y="21475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通过一维的看看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789D47A-AB3D-FE13-5C27-536383301DB1}"/>
                  </a:ext>
                </a:extLst>
              </p:cNvPr>
              <p:cNvSpPr txBox="1"/>
              <p:nvPr/>
            </p:nvSpPr>
            <p:spPr>
              <a:xfrm>
                <a:off x="1728132" y="2583917"/>
                <a:ext cx="320171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789D47A-AB3D-FE13-5C27-53638330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132" y="2583917"/>
                <a:ext cx="3201710" cy="64819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10CF2290-B68C-7E88-C48E-9707C4C7FD78}"/>
              </a:ext>
            </a:extLst>
          </p:cNvPr>
          <p:cNvSpPr txBox="1"/>
          <p:nvPr/>
        </p:nvSpPr>
        <p:spPr>
          <a:xfrm>
            <a:off x="5126242" y="27233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两边积分一次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F1C41E-CBD6-5BCC-4405-70E14B5A5525}"/>
                  </a:ext>
                </a:extLst>
              </p:cNvPr>
              <p:cNvSpPr txBox="1"/>
              <p:nvPr/>
            </p:nvSpPr>
            <p:spPr>
              <a:xfrm>
                <a:off x="6962862" y="2583917"/>
                <a:ext cx="2641364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F1C41E-CBD6-5BCC-4405-70E14B5A5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62" y="2583917"/>
                <a:ext cx="2641364" cy="618374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C3C398-C4D1-A004-D487-92324C7EC5CE}"/>
                  </a:ext>
                </a:extLst>
              </p:cNvPr>
              <p:cNvSpPr txBox="1"/>
              <p:nvPr/>
            </p:nvSpPr>
            <p:spPr>
              <a:xfrm>
                <a:off x="1954635" y="3788631"/>
                <a:ext cx="2460417" cy="629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den>
                      </m:f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C3C398-C4D1-A004-D487-92324C7EC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635" y="3788631"/>
                <a:ext cx="2460417" cy="629916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2E56D5E1-CEDE-1827-5EA2-9D88E208A137}"/>
              </a:ext>
            </a:extLst>
          </p:cNvPr>
          <p:cNvSpPr txBox="1"/>
          <p:nvPr/>
        </p:nvSpPr>
        <p:spPr>
          <a:xfrm>
            <a:off x="4728779" y="391892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得到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ODE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7A9CFBE-FA70-B461-0DE0-4082E88CA9F9}"/>
                  </a:ext>
                </a:extLst>
              </p:cNvPr>
              <p:cNvSpPr txBox="1"/>
              <p:nvPr/>
            </p:nvSpPr>
            <p:spPr>
              <a:xfrm>
                <a:off x="6096000" y="3765323"/>
                <a:ext cx="4747390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den>
                      </m:f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7A9CFBE-FA70-B461-0DE0-4082E88CA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65323"/>
                <a:ext cx="4747390" cy="676532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5BD6109-97AA-7423-D404-E2D78BB9153F}"/>
                  </a:ext>
                </a:extLst>
              </p:cNvPr>
              <p:cNvSpPr txBox="1"/>
              <p:nvPr/>
            </p:nvSpPr>
            <p:spPr>
              <a:xfrm>
                <a:off x="1954635" y="4844778"/>
                <a:ext cx="2757550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5BD6109-97AA-7423-D404-E2D78BB91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635" y="4844778"/>
                <a:ext cx="2757550" cy="676532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876384BF-69B9-C0D8-F5B4-435245858954}"/>
              </a:ext>
            </a:extLst>
          </p:cNvPr>
          <p:cNvSpPr txBox="1"/>
          <p:nvPr/>
        </p:nvSpPr>
        <p:spPr>
          <a:xfrm>
            <a:off x="4728779" y="4998378"/>
            <a:ext cx="110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两边积分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5B58328-F923-CC01-8AF8-74D85070C494}"/>
                  </a:ext>
                </a:extLst>
              </p:cNvPr>
              <p:cNvSpPr txBox="1"/>
              <p:nvPr/>
            </p:nvSpPr>
            <p:spPr>
              <a:xfrm>
                <a:off x="6354586" y="4838940"/>
                <a:ext cx="2699072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5B58328-F923-CC01-8AF8-74D85070C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86" y="4838940"/>
                <a:ext cx="2699072" cy="692113"/>
              </a:xfrm>
              <a:prstGeom prst="rect">
                <a:avLst/>
              </a:prstGeom>
              <a:blipFill>
                <a:blip r:embed="rId9"/>
                <a:stretch>
                  <a:fillRect t="-160000" b="-23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095BC19-ACB0-51CF-9678-26659D061114}"/>
                  </a:ext>
                </a:extLst>
              </p:cNvPr>
              <p:cNvSpPr txBox="1"/>
              <p:nvPr/>
            </p:nvSpPr>
            <p:spPr>
              <a:xfrm>
                <a:off x="2255505" y="5731776"/>
                <a:ext cx="2673937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𝐶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095BC19-ACB0-51CF-9678-26659D061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505" y="5731776"/>
                <a:ext cx="2673937" cy="692113"/>
              </a:xfrm>
              <a:prstGeom prst="rect">
                <a:avLst/>
              </a:prstGeom>
              <a:blipFill>
                <a:blip r:embed="rId10"/>
                <a:stretch>
                  <a:fillRect t="-160000" b="-23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95CC433-36F0-9E93-F831-7546AE35F26B}"/>
                  </a:ext>
                </a:extLst>
              </p:cNvPr>
              <p:cNvSpPr txBox="1"/>
              <p:nvPr/>
            </p:nvSpPr>
            <p:spPr>
              <a:xfrm>
                <a:off x="4933726" y="5893166"/>
                <a:ext cx="2536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𝑎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=−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∇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𝑈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95CC433-36F0-9E93-F831-7546AE35F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26" y="5893166"/>
                <a:ext cx="2536464" cy="369332"/>
              </a:xfrm>
              <a:prstGeom prst="rect">
                <a:avLst/>
              </a:prstGeom>
              <a:blipFill>
                <a:blip r:embed="rId11"/>
                <a:stretch>
                  <a:fillRect l="-2000"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14FDBDF-AD98-D460-C3D5-7D42A248745E}"/>
                  </a:ext>
                </a:extLst>
              </p:cNvPr>
              <p:cNvSpPr txBox="1"/>
              <p:nvPr/>
            </p:nvSpPr>
            <p:spPr>
              <a:xfrm>
                <a:off x="7474475" y="5875341"/>
                <a:ext cx="2462021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∝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14FDBDF-AD98-D460-C3D5-7D42A2487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75" y="5875341"/>
                <a:ext cx="2462021" cy="404983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AF43068F-D59A-122E-E3A0-92963F0D1902}"/>
              </a:ext>
            </a:extLst>
          </p:cNvPr>
          <p:cNvSpPr txBox="1"/>
          <p:nvPr/>
        </p:nvSpPr>
        <p:spPr>
          <a:xfrm>
            <a:off x="10015223" y="591099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Bingo!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8175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CFB39CC9-AAD6-1645-91FB-3325B344B04E}"/>
              </a:ext>
            </a:extLst>
          </p:cNvPr>
          <p:cNvSpPr/>
          <p:nvPr/>
        </p:nvSpPr>
        <p:spPr>
          <a:xfrm>
            <a:off x="4345497" y="4370664"/>
            <a:ext cx="4642353" cy="897622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98EA84-A14B-E8F2-53DA-17619464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Reverse SDE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D9A5C71-02A5-8FDB-CB27-FF5E5BB432BD}"/>
                  </a:ext>
                </a:extLst>
              </p:cNvPr>
              <p:cNvSpPr txBox="1"/>
              <p:nvPr/>
            </p:nvSpPr>
            <p:spPr>
              <a:xfrm>
                <a:off x="1216404" y="1233181"/>
                <a:ext cx="6056851" cy="2737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现在有一个数据分布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𝑡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:0−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𝑇</m:t>
                    </m:r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推演出逆向过程中的数据分布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𝑡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: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𝑇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→0</m:t>
                    </m:r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给一些新的记号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𝑠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𝑇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𝑡</m:t>
                    </m:r>
                    <m:r>
                      <a:rPr kumimoji="1"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s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x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den>
                    </m:f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𝜕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den>
                    </m:f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D9A5C71-02A5-8FDB-CB27-FF5E5BB43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404" y="1233181"/>
                <a:ext cx="6056851" cy="2737737"/>
              </a:xfrm>
              <a:prstGeom prst="rect">
                <a:avLst/>
              </a:prstGeom>
              <a:blipFill>
                <a:blip r:embed="rId2"/>
                <a:stretch>
                  <a:fillRect l="-839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3E4C28-71F6-6D63-A5FA-B34656FC0DB3}"/>
                  </a:ext>
                </a:extLst>
              </p:cNvPr>
              <p:cNvSpPr txBox="1"/>
              <p:nvPr/>
            </p:nvSpPr>
            <p:spPr>
              <a:xfrm>
                <a:off x="4093827" y="2949164"/>
                <a:ext cx="4254113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r>
                        <a:rPr kumimoji="1" lang="en-US" altLang="zh-CN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3E4C28-71F6-6D63-A5FA-B34656FC0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827" y="2949164"/>
                <a:ext cx="4254113" cy="648126"/>
              </a:xfrm>
              <a:prstGeom prst="rect">
                <a:avLst/>
              </a:prstGeom>
              <a:blipFill>
                <a:blip r:embed="rId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A5049C-A363-62AD-866A-E5B37FF53C4D}"/>
                  </a:ext>
                </a:extLst>
              </p:cNvPr>
              <p:cNvSpPr txBox="1"/>
              <p:nvPr/>
            </p:nvSpPr>
            <p:spPr>
              <a:xfrm>
                <a:off x="3204151" y="4479721"/>
                <a:ext cx="5783699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A5049C-A363-62AD-866A-E5B37FF5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51" y="4479721"/>
                <a:ext cx="5783699" cy="64819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2020BB-7BBB-A509-65C3-6217944796D4}"/>
                  </a:ext>
                </a:extLst>
              </p:cNvPr>
              <p:cNvSpPr txBox="1"/>
              <p:nvPr/>
            </p:nvSpPr>
            <p:spPr>
              <a:xfrm>
                <a:off x="4040502" y="5531137"/>
                <a:ext cx="4581126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2020BB-7BBB-A509-65C3-621794479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502" y="5531137"/>
                <a:ext cx="4581126" cy="648191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2415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53B5F-BA5A-0053-9108-B0FAA7C8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Reverse SDE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C95DB1-6281-358E-CE13-9D7E598D4CA8}"/>
                  </a:ext>
                </a:extLst>
              </p:cNvPr>
              <p:cNvSpPr txBox="1"/>
              <p:nvPr/>
            </p:nvSpPr>
            <p:spPr>
              <a:xfrm>
                <a:off x="1121575" y="1434443"/>
                <a:ext cx="312021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𝐺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acc>
                        <m:accPr>
                          <m:chr m:val="̃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C95DB1-6281-358E-CE13-9D7E598D4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575" y="1434443"/>
                <a:ext cx="3120213" cy="376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995220-E0A1-7D9C-A2CF-1FC8A5344325}"/>
                  </a:ext>
                </a:extLst>
              </p:cNvPr>
              <p:cNvSpPr txBox="1"/>
              <p:nvPr/>
            </p:nvSpPr>
            <p:spPr>
              <a:xfrm>
                <a:off x="4337108" y="1317071"/>
                <a:ext cx="38960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𝑇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 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𝐺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C995220-E0A1-7D9C-A2CF-1FC8A5344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108" y="1317071"/>
                <a:ext cx="3896003" cy="610936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497C06-B4E9-85F3-5771-CBCE42B02DEF}"/>
                  </a:ext>
                </a:extLst>
              </p:cNvPr>
              <p:cNvSpPr txBox="1"/>
              <p:nvPr/>
            </p:nvSpPr>
            <p:spPr>
              <a:xfrm>
                <a:off x="1022931" y="2244231"/>
                <a:ext cx="480061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Δ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497C06-B4E9-85F3-5771-CBCE42B02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2244231"/>
                <a:ext cx="4800610" cy="648191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DE17C88-5AE7-4C26-249D-A7153A58DBC3}"/>
                  </a:ext>
                </a:extLst>
              </p:cNvPr>
              <p:cNvSpPr txBox="1"/>
              <p:nvPr/>
            </p:nvSpPr>
            <p:spPr>
              <a:xfrm>
                <a:off x="1022931" y="3110329"/>
                <a:ext cx="4316631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DE17C88-5AE7-4C26-249D-A7153A58D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3110329"/>
                <a:ext cx="4316631" cy="648191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大括号 12">
            <a:extLst>
              <a:ext uri="{FF2B5EF4-FFF2-40B4-BE49-F238E27FC236}">
                <a16:creationId xmlns:a16="http://schemas.microsoft.com/office/drawing/2014/main" id="{99988A48-9F69-225A-782B-366D62AC9E80}"/>
              </a:ext>
            </a:extLst>
          </p:cNvPr>
          <p:cNvSpPr/>
          <p:nvPr/>
        </p:nvSpPr>
        <p:spPr>
          <a:xfrm>
            <a:off x="5753265" y="2374084"/>
            <a:ext cx="342735" cy="14848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090290-EF21-7DA5-0741-5C6628092612}"/>
              </a:ext>
            </a:extLst>
          </p:cNvPr>
          <p:cNvSpPr txBox="1"/>
          <p:nvPr/>
        </p:nvSpPr>
        <p:spPr>
          <a:xfrm>
            <a:off x="6165908" y="29256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这两项相等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7B0175-212B-4074-E1B4-05CDDABD824B}"/>
              </a:ext>
            </a:extLst>
          </p:cNvPr>
          <p:cNvSpPr txBox="1"/>
          <p:nvPr/>
        </p:nvSpPr>
        <p:spPr>
          <a:xfrm>
            <a:off x="1022931" y="397642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因此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C0F3BE5-7D14-E9AA-7F03-A754B6A77040}"/>
                  </a:ext>
                </a:extLst>
              </p:cNvPr>
              <p:cNvSpPr txBox="1"/>
              <p:nvPr/>
            </p:nvSpPr>
            <p:spPr>
              <a:xfrm>
                <a:off x="1636876" y="4135806"/>
                <a:ext cx="6734279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Δ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C0F3BE5-7D14-E9AA-7F03-A754B6A77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76" y="4135806"/>
                <a:ext cx="6734279" cy="562975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E6727E-90C7-ABAE-F759-DBAAEB061944}"/>
                  </a:ext>
                </a:extLst>
              </p:cNvPr>
              <p:cNvSpPr txBox="1"/>
              <p:nvPr/>
            </p:nvSpPr>
            <p:spPr>
              <a:xfrm>
                <a:off x="1636876" y="4987070"/>
                <a:ext cx="5715218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1" lang="en-US" altLang="zh-CN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𝜎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Δ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E6727E-90C7-ABAE-F759-DBAAEB061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76" y="4987070"/>
                <a:ext cx="5715218" cy="404983"/>
              </a:xfrm>
              <a:prstGeom prst="rect">
                <a:avLst/>
              </a:prstGeom>
              <a:blipFill>
                <a:blip r:embed="rId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BCFB244-E69C-42AE-0275-156D101AD7B0}"/>
                  </a:ext>
                </a:extLst>
              </p:cNvPr>
              <p:cNvSpPr txBox="1"/>
              <p:nvPr/>
            </p:nvSpPr>
            <p:spPr>
              <a:xfrm>
                <a:off x="1636876" y="5596987"/>
                <a:ext cx="3601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BCFB244-E69C-42AE-0275-156D101AD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76" y="5596987"/>
                <a:ext cx="3601371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DCB60818-8FA5-2D38-9975-C5518A0EBC20}"/>
              </a:ext>
            </a:extLst>
          </p:cNvPr>
          <p:cNvSpPr txBox="1"/>
          <p:nvPr/>
        </p:nvSpPr>
        <p:spPr>
          <a:xfrm>
            <a:off x="93028" y="5589143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分部积分（略）</a:t>
            </a:r>
          </a:p>
        </p:txBody>
      </p:sp>
    </p:spTree>
    <p:extLst>
      <p:ext uri="{BB962C8B-B14F-4D97-AF65-F5344CB8AC3E}">
        <p14:creationId xmlns:p14="http://schemas.microsoft.com/office/powerpoint/2010/main" val="28940340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2B5BE-7B59-7D5C-15BB-CEAAF0C9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C2B1247-F348-2733-2F07-78A91A7862B9}"/>
                  </a:ext>
                </a:extLst>
              </p:cNvPr>
              <p:cNvSpPr txBox="1"/>
              <p:nvPr/>
            </p:nvSpPr>
            <p:spPr>
              <a:xfrm>
                <a:off x="1082180" y="1224793"/>
                <a:ext cx="8850385" cy="469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由于不好对数据分布采样，引入了朗之万动力学的采样策略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1"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（</m:t>
                      </m:r>
                      <m:r>
                        <a:rPr kumimoji="1"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正向</m:t>
                      </m:r>
                      <m:r>
                        <a:rPr kumimoji="1"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过程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SDE</m:t>
                      </m:r>
                      <m:r>
                        <a:rPr kumimoji="1"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）</m:t>
                      </m:r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通过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FP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方程，两边同时取期望，依据伊藤引理，得到分布密度的演化过程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我们将数据分布随着时间推移进行</a:t>
                </a:r>
                <a:r>
                  <a:rPr kumimoji="1" lang="en-US" altLang="zh-CN" b="1" i="1" u="sng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drift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和 </a:t>
                </a:r>
                <a:r>
                  <a:rPr kumimoji="1" lang="en-US" altLang="zh-CN" b="1" i="1" u="sng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diffusion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，直到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𝑇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时刻达到平衡。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由于存在逆向过程，我们又令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𝑠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𝑇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，得到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因此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Δ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C2B1247-F348-2733-2F07-78A91A786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80" y="1224793"/>
                <a:ext cx="8850385" cy="4694170"/>
              </a:xfrm>
              <a:prstGeom prst="rect">
                <a:avLst/>
              </a:prstGeom>
              <a:blipFill>
                <a:blip r:embed="rId2"/>
                <a:stretch>
                  <a:fillRect l="-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545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2E822-A4C3-F107-B6E9-3A5BC622D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30D97-33CF-B6CF-E2F4-F0A4CC09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7D24EC-2DFB-EB17-7187-AD1ECE790A16}"/>
                  </a:ext>
                </a:extLst>
              </p:cNvPr>
              <p:cNvSpPr txBox="1"/>
              <p:nvPr/>
            </p:nvSpPr>
            <p:spPr>
              <a:xfrm>
                <a:off x="729842" y="1069431"/>
                <a:ext cx="5285421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7D24EC-2DFB-EB17-7187-AD1ECE790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42" y="1069431"/>
                <a:ext cx="5285421" cy="1117998"/>
              </a:xfrm>
              <a:prstGeom prst="rect">
                <a:avLst/>
              </a:prstGeom>
              <a:blipFill>
                <a:blip r:embed="rId2"/>
                <a:stretch>
                  <a:fillRect l="-35252" t="-210112" b="-297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7F4029-F9A7-DFEF-9120-856A0548904B}"/>
                  </a:ext>
                </a:extLst>
              </p:cNvPr>
              <p:cNvSpPr txBox="1"/>
              <p:nvPr/>
            </p:nvSpPr>
            <p:spPr>
              <a:xfrm>
                <a:off x="729842" y="2311002"/>
                <a:ext cx="7184274" cy="1117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𝑊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𝜕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∇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37F4029-F9A7-DFEF-9120-856A05489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42" y="2311002"/>
                <a:ext cx="7184274" cy="1117998"/>
              </a:xfrm>
              <a:prstGeom prst="rect">
                <a:avLst/>
              </a:prstGeom>
              <a:blipFill>
                <a:blip r:embed="rId3"/>
                <a:stretch>
                  <a:fillRect l="-25044" t="-206667" b="-29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66342D4-8CD3-4A6E-E18A-384515A77845}"/>
              </a:ext>
            </a:extLst>
          </p:cNvPr>
          <p:cNvSpPr txBox="1"/>
          <p:nvPr/>
        </p:nvSpPr>
        <p:spPr>
          <a:xfrm>
            <a:off x="369116" y="144376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04D94B-BC2F-2D05-1311-9713B88053F9}"/>
              </a:ext>
            </a:extLst>
          </p:cNvPr>
          <p:cNvSpPr txBox="1"/>
          <p:nvPr/>
        </p:nvSpPr>
        <p:spPr>
          <a:xfrm>
            <a:off x="369116" y="268533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B2FFA2-DEB0-A72F-9F57-FA00C4323514}"/>
                  </a:ext>
                </a:extLst>
              </p:cNvPr>
              <p:cNvSpPr txBox="1"/>
              <p:nvPr/>
            </p:nvSpPr>
            <p:spPr>
              <a:xfrm>
                <a:off x="369116" y="3497584"/>
                <a:ext cx="9811019" cy="1881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在牢记这两组公式的基础上，进行直观理解：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在数据空间中，局部集中着很多蔟的数据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漂移（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Drift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）：把数据往原点出拉（均值不断减小直到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0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，通过求解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𝑑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𝛽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𝑑𝑡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可得）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扩散（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Diffusion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）：在局部不断随机运动形成扩散（方差不断增大直到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1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B2FFA2-DEB0-A72F-9F57-FA00C4323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6" y="3497584"/>
                <a:ext cx="9811019" cy="1881284"/>
              </a:xfrm>
              <a:prstGeom prst="rect">
                <a:avLst/>
              </a:prstGeom>
              <a:blipFill>
                <a:blip r:embed="rId4"/>
                <a:stretch>
                  <a:fillRect l="-647" b="-4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>
            <a:extLst>
              <a:ext uri="{FF2B5EF4-FFF2-40B4-BE49-F238E27FC236}">
                <a16:creationId xmlns:a16="http://schemas.microsoft.com/office/drawing/2014/main" id="{1183C21D-11CB-D344-E661-C51C51C851A6}"/>
              </a:ext>
            </a:extLst>
          </p:cNvPr>
          <p:cNvSpPr/>
          <p:nvPr/>
        </p:nvSpPr>
        <p:spPr>
          <a:xfrm>
            <a:off x="6280731" y="1158942"/>
            <a:ext cx="1068025" cy="570451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VP-SDE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C9D965-7947-1B3C-29BD-A59256E8B3DE}"/>
                  </a:ext>
                </a:extLst>
              </p:cNvPr>
              <p:cNvSpPr txBox="1"/>
              <p:nvPr/>
            </p:nvSpPr>
            <p:spPr>
              <a:xfrm>
                <a:off x="7482979" y="1138296"/>
                <a:ext cx="3508717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𝛽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𝛽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rad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C9D965-7947-1B3C-29BD-A59256E8B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979" y="1138296"/>
                <a:ext cx="3508717" cy="610936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5733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D7C45A51-4488-19F9-03C7-48FF86DB1236}"/>
              </a:ext>
            </a:extLst>
          </p:cNvPr>
          <p:cNvSpPr/>
          <p:nvPr/>
        </p:nvSpPr>
        <p:spPr>
          <a:xfrm>
            <a:off x="2706986" y="1320364"/>
            <a:ext cx="1367073" cy="716666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FD8D55-D49D-5344-3223-A8256364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Denoising Score Matching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F5FB51-D036-A42B-3711-94EA26FDEE73}"/>
                  </a:ext>
                </a:extLst>
              </p:cNvPr>
              <p:cNvSpPr txBox="1"/>
              <p:nvPr/>
            </p:nvSpPr>
            <p:spPr>
              <a:xfrm>
                <a:off x="654815" y="1320364"/>
                <a:ext cx="5263107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SM</m:t>
                          </m:r>
                        </m:sub>
                      </m:sSub>
                      <m: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F5FB51-D036-A42B-3711-94EA26FDE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5" y="1320364"/>
                <a:ext cx="5263107" cy="620234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E0BD25-F0FA-4A61-2E80-0CCA4197BB4B}"/>
                  </a:ext>
                </a:extLst>
              </p:cNvPr>
              <p:cNvSpPr txBox="1"/>
              <p:nvPr/>
            </p:nvSpPr>
            <p:spPr>
              <a:xfrm>
                <a:off x="2642840" y="2075449"/>
                <a:ext cx="6162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雅可比矩阵的迹（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Trace of the Jacobian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）计算复杂度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𝒪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𝐷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E0BD25-F0FA-4A61-2E80-0CCA4197B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840" y="2075449"/>
                <a:ext cx="6162584" cy="369332"/>
              </a:xfrm>
              <a:prstGeom prst="rect">
                <a:avLst/>
              </a:prstGeom>
              <a:blipFill>
                <a:blip r:embed="rId3"/>
                <a:stretch>
                  <a:fillRect l="-823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B50E88-2D9A-1A7A-7201-4874F54B703B}"/>
                  </a:ext>
                </a:extLst>
              </p:cNvPr>
              <p:cNvSpPr txBox="1"/>
              <p:nvPr/>
            </p:nvSpPr>
            <p:spPr>
              <a:xfrm>
                <a:off x="1635584" y="2813995"/>
                <a:ext cx="3755644" cy="77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𝑨</m:t>
                      </m:r>
                      <m:r>
                        <a:rPr kumimoji="1" lang="en-US" altLang="zh-CN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1" lang="en-US" altLang="zh-CN" sz="1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Tr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𝑨</m:t>
                          </m:r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𝑘𝑘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B50E88-2D9A-1A7A-7201-4874F54B7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584" y="2813995"/>
                <a:ext cx="3755644" cy="772712"/>
              </a:xfrm>
              <a:prstGeom prst="rect">
                <a:avLst/>
              </a:prstGeom>
              <a:blipFill>
                <a:blip r:embed="rId4"/>
                <a:stretch>
                  <a:fillRect t="-61290" b="-10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06D276C-6F1E-D7CE-7BC0-2917ACE30BC9}"/>
              </a:ext>
            </a:extLst>
          </p:cNvPr>
          <p:cNvCxnSpPr>
            <a:cxnSpLocks/>
          </p:cNvCxnSpPr>
          <p:nvPr/>
        </p:nvCxnSpPr>
        <p:spPr>
          <a:xfrm>
            <a:off x="733514" y="2717563"/>
            <a:ext cx="107249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AC88481-0550-1902-EE1D-8FFCA1B321D3}"/>
              </a:ext>
            </a:extLst>
          </p:cNvPr>
          <p:cNvSpPr txBox="1"/>
          <p:nvPr/>
        </p:nvSpPr>
        <p:spPr>
          <a:xfrm>
            <a:off x="803305" y="297393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Matrix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F3D397-F217-B3A1-3B5E-0E812AF062BF}"/>
              </a:ext>
            </a:extLst>
          </p:cNvPr>
          <p:cNvSpPr txBox="1"/>
          <p:nvPr/>
        </p:nvSpPr>
        <p:spPr>
          <a:xfrm>
            <a:off x="803305" y="3913975"/>
            <a:ext cx="25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Isotropic Random Vector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AE481E-2BCE-531F-3B3B-BB424D493C5B}"/>
                  </a:ext>
                </a:extLst>
              </p:cNvPr>
              <p:cNvSpPr txBox="1"/>
              <p:nvPr/>
            </p:nvSpPr>
            <p:spPr>
              <a:xfrm>
                <a:off x="3341244" y="3941476"/>
                <a:ext cx="9645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𝒖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1" lang="zh-CN" alt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6AE481E-2BCE-531F-3B3B-BB424D493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244" y="3941476"/>
                <a:ext cx="9645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0A0354C-BCDA-400C-52F7-F9CDF6908D41}"/>
                  </a:ext>
                </a:extLst>
              </p:cNvPr>
              <p:cNvSpPr txBox="1"/>
              <p:nvPr/>
            </p:nvSpPr>
            <p:spPr>
              <a:xfrm>
                <a:off x="4392539" y="3941476"/>
                <a:ext cx="1125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𝒖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0A0354C-BCDA-400C-52F7-F9CDF690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539" y="3941476"/>
                <a:ext cx="11253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81D377-1E7F-CB1E-D440-FBE0AE6D2338}"/>
                  </a:ext>
                </a:extLst>
              </p:cNvPr>
              <p:cNvSpPr txBox="1"/>
              <p:nvPr/>
            </p:nvSpPr>
            <p:spPr>
              <a:xfrm>
                <a:off x="5604583" y="3941476"/>
                <a:ext cx="1412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𝒖</m:t>
                          </m:r>
                          <m:sSup>
                            <m:sSupPr>
                              <m:ctrlPr>
                                <a:rPr kumimoji="1"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𝑰</m:t>
                      </m:r>
                    </m:oMath>
                  </m:oMathPara>
                </a14:m>
                <a:endParaRPr kumimoji="1" lang="zh-CN" alt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81D377-1E7F-CB1E-D440-FBE0AE6D2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83" y="3941476"/>
                <a:ext cx="141218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DB48AEA8-C612-A9DF-2237-C9EC771A3AED}"/>
              </a:ext>
            </a:extLst>
          </p:cNvPr>
          <p:cNvSpPr txBox="1"/>
          <p:nvPr/>
        </p:nvSpPr>
        <p:spPr>
          <a:xfrm>
            <a:off x="1666430" y="4620341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Hutchinson’s Identity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091A0D2-432E-04F5-9DCF-EF8BD6169981}"/>
                  </a:ext>
                </a:extLst>
              </p:cNvPr>
              <p:cNvSpPr txBox="1"/>
              <p:nvPr/>
            </p:nvSpPr>
            <p:spPr>
              <a:xfrm>
                <a:off x="4392539" y="4620341"/>
                <a:ext cx="2172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kumimoji="1"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𝑨𝒖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Tr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091A0D2-432E-04F5-9DCF-EF8BD6169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539" y="4620341"/>
                <a:ext cx="21727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44E8854-ACDE-19AB-C868-8F050A4FCE54}"/>
                  </a:ext>
                </a:extLst>
              </p:cNvPr>
              <p:cNvSpPr txBox="1"/>
              <p:nvPr/>
            </p:nvSpPr>
            <p:spPr>
              <a:xfrm>
                <a:off x="1250218" y="5571858"/>
                <a:ext cx="9691564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Tr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𝑢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44E8854-ACDE-19AB-C868-8F050A4F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218" y="5571858"/>
                <a:ext cx="9691564" cy="620234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E5BA2B62-A387-638B-41C2-7531DB7F6FA2}"/>
              </a:ext>
            </a:extLst>
          </p:cNvPr>
          <p:cNvSpPr txBox="1"/>
          <p:nvPr/>
        </p:nvSpPr>
        <p:spPr>
          <a:xfrm>
            <a:off x="8170511" y="6266986"/>
            <a:ext cx="277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可以大大降低计算复杂度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C2D57F-4408-3982-66B1-F189110C9AC0}"/>
              </a:ext>
            </a:extLst>
          </p:cNvPr>
          <p:cNvSpPr txBox="1"/>
          <p:nvPr/>
        </p:nvSpPr>
        <p:spPr>
          <a:xfrm>
            <a:off x="6946084" y="393010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比如各向同性的高斯分布</a:t>
            </a:r>
          </a:p>
        </p:txBody>
      </p:sp>
    </p:spTree>
    <p:extLst>
      <p:ext uri="{BB962C8B-B14F-4D97-AF65-F5344CB8AC3E}">
        <p14:creationId xmlns:p14="http://schemas.microsoft.com/office/powerpoint/2010/main" val="21558448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FDF33CE8-0A31-447B-3924-1D903DD10D1F}"/>
              </a:ext>
            </a:extLst>
          </p:cNvPr>
          <p:cNvSpPr/>
          <p:nvPr/>
        </p:nvSpPr>
        <p:spPr>
          <a:xfrm>
            <a:off x="3221372" y="4253218"/>
            <a:ext cx="5570290" cy="780117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203400-C269-865D-2C25-0E57B670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SM vs. DSM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59C1ED-CDF9-97B3-B9BA-14129D15A29D}"/>
                  </a:ext>
                </a:extLst>
              </p:cNvPr>
              <p:cNvSpPr txBox="1"/>
              <p:nvPr/>
            </p:nvSpPr>
            <p:spPr>
              <a:xfrm>
                <a:off x="1040235" y="1275127"/>
                <a:ext cx="9840286" cy="3758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从数据分布到优化数据分布梯度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SM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data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div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真实的数据分布在高维空间的低维流行上。引入噪声分布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进而将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SM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损失修改为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DSM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;</m:t>
                                      </m:r>
                                      <m: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59C1ED-CDF9-97B3-B9BA-14129D15A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35" y="1275127"/>
                <a:ext cx="9840286" cy="3758208"/>
              </a:xfrm>
              <a:prstGeom prst="rect">
                <a:avLst/>
              </a:prstGeom>
              <a:blipFill>
                <a:blip r:embed="rId2"/>
                <a:stretch>
                  <a:fillRect l="-645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44B3096-4DFD-B3ED-29AB-07F5DC84DCA7}"/>
                  </a:ext>
                </a:extLst>
              </p:cNvPr>
              <p:cNvSpPr txBox="1"/>
              <p:nvPr/>
            </p:nvSpPr>
            <p:spPr>
              <a:xfrm>
                <a:off x="1149292" y="5257799"/>
                <a:ext cx="4360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假设是高斯分布：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∼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𝒩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𝐼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44B3096-4DFD-B3ED-29AB-07F5DC84D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92" y="5257799"/>
                <a:ext cx="4360937" cy="369332"/>
              </a:xfrm>
              <a:prstGeom prst="rect">
                <a:avLst/>
              </a:prstGeom>
              <a:blipFill>
                <a:blip r:embed="rId3"/>
                <a:stretch>
                  <a:fillRect l="-1163"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C44BD345-7EC8-9269-5166-20FC9D9F51CD}"/>
              </a:ext>
            </a:extLst>
          </p:cNvPr>
          <p:cNvSpPr/>
          <p:nvPr/>
        </p:nvSpPr>
        <p:spPr>
          <a:xfrm>
            <a:off x="5510229" y="5253713"/>
            <a:ext cx="1419077" cy="377505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32838D-ADC7-41C8-FCE7-889032DD6C81}"/>
                  </a:ext>
                </a:extLst>
              </p:cNvPr>
              <p:cNvSpPr txBox="1"/>
              <p:nvPr/>
            </p:nvSpPr>
            <p:spPr>
              <a:xfrm>
                <a:off x="7053955" y="5257799"/>
                <a:ext cx="4236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≈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32838D-ADC7-41C8-FCE7-889032DD6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955" y="5257799"/>
                <a:ext cx="4236288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BFBA50E-E800-E3C6-D9D3-C93078666E8C}"/>
                  </a:ext>
                </a:extLst>
              </p:cNvPr>
              <p:cNvSpPr txBox="1"/>
              <p:nvPr/>
            </p:nvSpPr>
            <p:spPr>
              <a:xfrm>
                <a:off x="1149292" y="5910534"/>
                <a:ext cx="3705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结论：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SM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DSM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BFBA50E-E800-E3C6-D9D3-C93078666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92" y="5910534"/>
                <a:ext cx="3705181" cy="369332"/>
              </a:xfrm>
              <a:prstGeom prst="rect">
                <a:avLst/>
              </a:prstGeom>
              <a:blipFill>
                <a:blip r:embed="rId5"/>
                <a:stretch>
                  <a:fillRect l="-1365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8C96ADE-BBF7-2304-0C46-B4D51200F4DD}"/>
              </a:ext>
            </a:extLst>
          </p:cNvPr>
          <p:cNvSpPr txBox="1"/>
          <p:nvPr/>
        </p:nvSpPr>
        <p:spPr>
          <a:xfrm>
            <a:off x="4898521" y="59105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证明：略</a:t>
            </a:r>
          </a:p>
        </p:txBody>
      </p:sp>
    </p:spTree>
    <p:extLst>
      <p:ext uri="{BB962C8B-B14F-4D97-AF65-F5344CB8AC3E}">
        <p14:creationId xmlns:p14="http://schemas.microsoft.com/office/powerpoint/2010/main" val="4856760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9AE65-3972-162E-1794-5BA186BD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DSM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3F3284F-1DF2-EB0D-6A30-AD8B6BD38E32}"/>
                  </a:ext>
                </a:extLst>
              </p:cNvPr>
              <p:cNvSpPr txBox="1"/>
              <p:nvPr/>
            </p:nvSpPr>
            <p:spPr>
              <a:xfrm>
                <a:off x="830510" y="1000847"/>
                <a:ext cx="5521704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DSM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;</m:t>
                                      </m:r>
                                      <m: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sub>
                                  </m:sSub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3F3284F-1DF2-EB0D-6A30-AD8B6BD38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0" y="1000847"/>
                <a:ext cx="5521704" cy="610936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57DF9F0-48C4-4685-1A40-7EFADF85CD7B}"/>
                  </a:ext>
                </a:extLst>
              </p:cNvPr>
              <p:cNvSpPr txBox="1"/>
              <p:nvPr/>
            </p:nvSpPr>
            <p:spPr>
              <a:xfrm>
                <a:off x="830510" y="1761688"/>
                <a:ext cx="2501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57DF9F0-48C4-4685-1A40-7EFADF85C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0" y="1761688"/>
                <a:ext cx="250126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A31D6FD-94D1-4147-7336-D0CE0FBBCC29}"/>
              </a:ext>
            </a:extLst>
          </p:cNvPr>
          <p:cNvSpPr txBox="1"/>
          <p:nvPr/>
        </p:nvSpPr>
        <p:spPr>
          <a:xfrm>
            <a:off x="3256431" y="176168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写出高斯分布的概率密度函数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2802056-3130-DF64-381A-E5D6136F59A3}"/>
                  </a:ext>
                </a:extLst>
              </p:cNvPr>
              <p:cNvSpPr txBox="1"/>
              <p:nvPr/>
            </p:nvSpPr>
            <p:spPr>
              <a:xfrm>
                <a:off x="830510" y="2280925"/>
                <a:ext cx="833753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CN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kumimoji="1" lang="en-US" altLang="zh-C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CN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CN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2802056-3130-DF64-381A-E5D6136F5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0" y="2280925"/>
                <a:ext cx="8337539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B96CBE-E54D-54C6-2F43-C987B45CC520}"/>
                  </a:ext>
                </a:extLst>
              </p:cNvPr>
              <p:cNvSpPr txBox="1"/>
              <p:nvPr/>
            </p:nvSpPr>
            <p:spPr>
              <a:xfrm>
                <a:off x="8991033" y="2323608"/>
                <a:ext cx="2735621" cy="611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DB96CBE-E54D-54C6-2F43-C987B45C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033" y="2323608"/>
                <a:ext cx="2735621" cy="611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ABD0A0D-5024-23FA-4323-A926DAA242F8}"/>
              </a:ext>
            </a:extLst>
          </p:cNvPr>
          <p:cNvSpPr txBox="1"/>
          <p:nvPr/>
        </p:nvSpPr>
        <p:spPr>
          <a:xfrm>
            <a:off x="1124125" y="332828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因此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87EDB86-9AAC-1760-F7F8-7A33DA9541CF}"/>
                  </a:ext>
                </a:extLst>
              </p:cNvPr>
              <p:cNvSpPr txBox="1"/>
              <p:nvPr/>
            </p:nvSpPr>
            <p:spPr>
              <a:xfrm>
                <a:off x="1921079" y="3145513"/>
                <a:ext cx="8080097" cy="7348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DSM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;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CN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𝜎𝜀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;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𝜀</m:t>
                                      </m:r>
                                    </m:num>
                                    <m:den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87EDB86-9AAC-1760-F7F8-7A33DA95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079" y="3145513"/>
                <a:ext cx="8080097" cy="734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753B174-0871-4633-C829-5AB64B4DE489}"/>
                  </a:ext>
                </a:extLst>
              </p:cNvPr>
              <p:cNvSpPr txBox="1"/>
              <p:nvPr/>
            </p:nvSpPr>
            <p:spPr>
              <a:xfrm>
                <a:off x="1182848" y="4001549"/>
                <a:ext cx="10443138" cy="2126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添加噪声的优势：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数据分布通常是高维空间上的低维流行，那么梯度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在数据以外的地方是无意义的，加入噪声后，在整个空间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上都会有梯度，直观地说空间里每个点都会有指向正确方向的风向标。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数据分布由于多类别，往往在高维空间中是稀疏的，加入噪声后会平滑这些稀疏区域，训练就会更加稳定（可以比较于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GAN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模型）</a:t>
                </a: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753B174-0871-4633-C829-5AB64B4D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848" y="4001549"/>
                <a:ext cx="10443138" cy="2126864"/>
              </a:xfrm>
              <a:prstGeom prst="rect">
                <a:avLst/>
              </a:prstGeom>
              <a:blipFill>
                <a:blip r:embed="rId7"/>
                <a:stretch>
                  <a:fillRect l="-486" b="-4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4355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59457-EA1C-48ED-AF5F-AD799863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Tweedie‘s Formular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C40715A-B18A-6FA8-CB36-BFA7B8A863FF}"/>
                  </a:ext>
                </a:extLst>
              </p:cNvPr>
              <p:cNvSpPr txBox="1"/>
              <p:nvPr/>
            </p:nvSpPr>
            <p:spPr>
              <a:xfrm>
                <a:off x="1233182" y="1291905"/>
                <a:ext cx="3166572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C40715A-B18A-6FA8-CB36-BFA7B8A8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82" y="1291905"/>
                <a:ext cx="3166572" cy="818814"/>
              </a:xfrm>
              <a:prstGeom prst="rect">
                <a:avLst/>
              </a:prstGeom>
              <a:blipFill>
                <a:blip r:embed="rId2"/>
                <a:stretch>
                  <a:fillRect t="-130303" b="-18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84EEEB2-79FF-FBAC-9C19-E04CCC2E0F1E}"/>
              </a:ext>
            </a:extLst>
          </p:cNvPr>
          <p:cNvSpPr txBox="1"/>
          <p:nvPr/>
        </p:nvSpPr>
        <p:spPr>
          <a:xfrm>
            <a:off x="4703464" y="12331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使用高斯分布来扩散</a:t>
            </a: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802A6FBF-AF51-8395-684B-AA9DFDAAE4B9}"/>
              </a:ext>
            </a:extLst>
          </p:cNvPr>
          <p:cNvSpPr/>
          <p:nvPr/>
        </p:nvSpPr>
        <p:spPr>
          <a:xfrm>
            <a:off x="4471332" y="1535185"/>
            <a:ext cx="2726422" cy="260059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875F0F-9098-513E-1370-0683EA70E041}"/>
                  </a:ext>
                </a:extLst>
              </p:cNvPr>
              <p:cNvSpPr txBox="1"/>
              <p:nvPr/>
            </p:nvSpPr>
            <p:spPr>
              <a:xfrm>
                <a:off x="7269332" y="1255807"/>
                <a:ext cx="3907288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875F0F-9098-513E-1370-0683EA70E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332" y="1255807"/>
                <a:ext cx="3907288" cy="818814"/>
              </a:xfrm>
              <a:prstGeom prst="rect">
                <a:avLst/>
              </a:prstGeom>
              <a:blipFill>
                <a:blip r:embed="rId3"/>
                <a:stretch>
                  <a:fillRect t="-130303" b="-18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9A4982F-A952-077E-AF69-B5EBB34333BD}"/>
              </a:ext>
            </a:extLst>
          </p:cNvPr>
          <p:cNvSpPr txBox="1"/>
          <p:nvPr/>
        </p:nvSpPr>
        <p:spPr>
          <a:xfrm>
            <a:off x="1233182" y="2032445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Tweedie’s Formular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8FB0AA-3ECA-0E28-52EB-16238349687A}"/>
                  </a:ext>
                </a:extLst>
              </p:cNvPr>
              <p:cNvSpPr txBox="1"/>
              <p:nvPr/>
            </p:nvSpPr>
            <p:spPr>
              <a:xfrm>
                <a:off x="4134694" y="2648807"/>
                <a:ext cx="3922612" cy="399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𝛼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8FB0AA-3ECA-0E28-52EB-162383496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694" y="2648807"/>
                <a:ext cx="3922612" cy="399725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F3E4442-2D5C-74F1-363F-69B8EBF96BCD}"/>
              </a:ext>
            </a:extLst>
          </p:cNvPr>
          <p:cNvSpPr txBox="1"/>
          <p:nvPr/>
        </p:nvSpPr>
        <p:spPr>
          <a:xfrm>
            <a:off x="1964595" y="3170650"/>
            <a:ext cx="8632271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Tweedie’s Formular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告诉我们，当我们看到噪声数据后，估算原始数据的期望只需要加噪数据上添加一个修正项。</a:t>
            </a:r>
          </a:p>
        </p:txBody>
      </p:sp>
    </p:spTree>
    <p:extLst>
      <p:ext uri="{BB962C8B-B14F-4D97-AF65-F5344CB8AC3E}">
        <p14:creationId xmlns:p14="http://schemas.microsoft.com/office/powerpoint/2010/main" val="36716128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ED5B5-6E3C-FA65-0E55-F0A765C2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42592-E7C2-6480-87FF-97A91317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Tweedie‘s Formular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9B48E7-D776-6458-8290-E769F461EBFB}"/>
              </a:ext>
            </a:extLst>
          </p:cNvPr>
          <p:cNvSpPr txBox="1"/>
          <p:nvPr/>
        </p:nvSpPr>
        <p:spPr>
          <a:xfrm>
            <a:off x="1233182" y="107609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Tweedie’s Formular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1A157B-1FBB-9E02-6093-3C15469D3EE3}"/>
                  </a:ext>
                </a:extLst>
              </p:cNvPr>
              <p:cNvSpPr txBox="1"/>
              <p:nvPr/>
            </p:nvSpPr>
            <p:spPr>
              <a:xfrm>
                <a:off x="4134694" y="1692461"/>
                <a:ext cx="3922612" cy="399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𝛼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1A157B-1FBB-9E02-6093-3C15469D3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694" y="1692461"/>
                <a:ext cx="3922612" cy="399725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348BB5F-C057-3F3A-0F6C-00159226A4B8}"/>
                  </a:ext>
                </a:extLst>
              </p:cNvPr>
              <p:cNvSpPr txBox="1"/>
              <p:nvPr/>
            </p:nvSpPr>
            <p:spPr>
              <a:xfrm>
                <a:off x="1022931" y="2298584"/>
                <a:ext cx="6129948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348BB5F-C057-3F3A-0F6C-00159226A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2298584"/>
                <a:ext cx="6129948" cy="818814"/>
              </a:xfrm>
              <a:prstGeom prst="rect">
                <a:avLst/>
              </a:prstGeom>
              <a:blipFill>
                <a:blip r:embed="rId3"/>
                <a:stretch>
                  <a:fillRect t="-128788" b="-18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F240FB4-2D58-50FD-389B-E53A6B36019B}"/>
                  </a:ext>
                </a:extLst>
              </p:cNvPr>
              <p:cNvSpPr txBox="1"/>
              <p:nvPr/>
            </p:nvSpPr>
            <p:spPr>
              <a:xfrm>
                <a:off x="6979640" y="2300604"/>
                <a:ext cx="4461542" cy="81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⟦"/>
                                          <m:endChr m:val="⟧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𝛼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F240FB4-2D58-50FD-389B-E53A6B360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640" y="2300604"/>
                <a:ext cx="4461542" cy="81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DD6258F-F731-2715-8735-F6F82DB10BDF}"/>
                  </a:ext>
                </a:extLst>
              </p:cNvPr>
              <p:cNvSpPr txBox="1"/>
              <p:nvPr/>
            </p:nvSpPr>
            <p:spPr>
              <a:xfrm>
                <a:off x="1022931" y="3108346"/>
                <a:ext cx="2319929" cy="676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DD6258F-F731-2715-8735-F6F82DB10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3108346"/>
                <a:ext cx="2319929" cy="676660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9AAD3E7-0881-8FAF-67B2-49F35F2C53C6}"/>
                  </a:ext>
                </a:extLst>
              </p:cNvPr>
              <p:cNvSpPr txBox="1"/>
              <p:nvPr/>
            </p:nvSpPr>
            <p:spPr>
              <a:xfrm>
                <a:off x="3657601" y="3137361"/>
                <a:ext cx="4096763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𝛼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9AAD3E7-0881-8FAF-67B2-49F35F2C5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1" y="3137361"/>
                <a:ext cx="4096763" cy="618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2297620-8A44-B367-135F-DB881323C56E}"/>
                  </a:ext>
                </a:extLst>
              </p:cNvPr>
              <p:cNvSpPr txBox="1"/>
              <p:nvPr/>
            </p:nvSpPr>
            <p:spPr>
              <a:xfrm>
                <a:off x="1022931" y="3927160"/>
                <a:ext cx="9202326" cy="674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2297620-8A44-B367-135F-DB881323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3927160"/>
                <a:ext cx="9202326" cy="674993"/>
              </a:xfrm>
              <a:prstGeom prst="rect">
                <a:avLst/>
              </a:prstGeom>
              <a:blipFill>
                <a:blip r:embed="rId7"/>
                <a:stretch>
                  <a:fillRect t="-166667" b="-240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BB64171-5B6D-B01B-2355-7E7D3CDB158C}"/>
                  </a:ext>
                </a:extLst>
              </p:cNvPr>
              <p:cNvSpPr txBox="1"/>
              <p:nvPr/>
            </p:nvSpPr>
            <p:spPr>
              <a:xfrm>
                <a:off x="1022931" y="4611915"/>
                <a:ext cx="7014869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BB64171-5B6D-B01B-2355-7E7D3CDB1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4611915"/>
                <a:ext cx="7014869" cy="692113"/>
              </a:xfrm>
              <a:prstGeom prst="rect">
                <a:avLst/>
              </a:prstGeom>
              <a:blipFill>
                <a:blip r:embed="rId8"/>
                <a:stretch>
                  <a:fillRect t="-160000" b="-2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A7A2DFC-BBA9-C8B3-8CB1-0E70665E8169}"/>
                  </a:ext>
                </a:extLst>
              </p:cNvPr>
              <p:cNvSpPr txBox="1"/>
              <p:nvPr/>
            </p:nvSpPr>
            <p:spPr>
              <a:xfrm>
                <a:off x="1022931" y="5385256"/>
                <a:ext cx="4028026" cy="535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根据</a:t>
                </a:r>
                <a:r>
                  <a:rPr kumimoji="1" lang="en-US" altLang="zh-CN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Beyes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公式：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acc>
                          <m:accPr>
                            <m:chr m:val="̃"/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kumimoji="1"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A7A2DFC-BBA9-C8B3-8CB1-0E70665E8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5385256"/>
                <a:ext cx="4028026" cy="535403"/>
              </a:xfrm>
              <a:prstGeom prst="rect">
                <a:avLst/>
              </a:prstGeom>
              <a:blipFill>
                <a:blip r:embed="rId9"/>
                <a:stretch>
                  <a:fillRect l="-1258" b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3BD643E-34BB-4D22-534F-AA81309AB72F}"/>
                  </a:ext>
                </a:extLst>
              </p:cNvPr>
              <p:cNvSpPr txBox="1"/>
              <p:nvPr/>
            </p:nvSpPr>
            <p:spPr>
              <a:xfrm>
                <a:off x="1022931" y="5920659"/>
                <a:ext cx="7332457" cy="674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data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3BD643E-34BB-4D22-534F-AA81309AB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5920659"/>
                <a:ext cx="7332457" cy="674993"/>
              </a:xfrm>
              <a:prstGeom prst="rect">
                <a:avLst/>
              </a:prstGeom>
              <a:blipFill>
                <a:blip r:embed="rId10"/>
                <a:stretch>
                  <a:fillRect t="-166667" b="-240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424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A77C79-D07A-1CCA-21B7-18D876F010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Minimize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KL Divergence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kumimoji="1" lang="en-US" altLang="zh-CN" dirty="0"/>
                  <a:t> MLE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0A77C79-D07A-1CCA-21B7-18D876F010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6316" b="-38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7A6F15A-351D-8C56-53BB-353D54004B6B}"/>
                  </a:ext>
                </a:extLst>
              </p:cNvPr>
              <p:cNvSpPr txBox="1"/>
              <p:nvPr/>
            </p:nvSpPr>
            <p:spPr>
              <a:xfrm>
                <a:off x="994154" y="1273324"/>
                <a:ext cx="3259739" cy="506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KL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7A6F15A-351D-8C56-53BB-353D5400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54" y="1273324"/>
                <a:ext cx="3259739" cy="506485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246D2F-F292-A8DD-50C8-4FDB0A10176C}"/>
                  </a:ext>
                </a:extLst>
              </p:cNvPr>
              <p:cNvSpPr txBox="1"/>
              <p:nvPr/>
            </p:nvSpPr>
            <p:spPr>
              <a:xfrm>
                <a:off x="1250528" y="2100292"/>
                <a:ext cx="3445109" cy="72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data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246D2F-F292-A8DD-50C8-4FDB0A101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28" y="2100292"/>
                <a:ext cx="3445109" cy="720134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9435F7-2972-BFA9-5C5B-61FE1719A887}"/>
                  </a:ext>
                </a:extLst>
              </p:cNvPr>
              <p:cNvSpPr txBox="1"/>
              <p:nvPr/>
            </p:nvSpPr>
            <p:spPr>
              <a:xfrm>
                <a:off x="1250528" y="3140909"/>
                <a:ext cx="3445109" cy="72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data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9435F7-2972-BFA9-5C5B-61FE1719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28" y="3140909"/>
                <a:ext cx="3445109" cy="720134"/>
              </a:xfrm>
              <a:prstGeom prst="rect">
                <a:avLst/>
              </a:prstGeom>
              <a:blipFill>
                <a:blip r:embed="rId5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1F1964-3F38-F0E4-8B78-CE8D58A62DAE}"/>
                  </a:ext>
                </a:extLst>
              </p:cNvPr>
              <p:cNvSpPr txBox="1"/>
              <p:nvPr/>
            </p:nvSpPr>
            <p:spPr>
              <a:xfrm>
                <a:off x="1250528" y="4181526"/>
                <a:ext cx="5101846" cy="506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ℋ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E1F1964-3F38-F0E4-8B78-CE8D58A62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28" y="4181526"/>
                <a:ext cx="5101846" cy="506485"/>
              </a:xfrm>
              <a:prstGeom prst="rect">
                <a:avLst/>
              </a:prstGeom>
              <a:blipFill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86D426-3497-4590-42E2-B77DA2A6C9DB}"/>
                  </a:ext>
                </a:extLst>
              </p:cNvPr>
              <p:cNvSpPr txBox="1"/>
              <p:nvPr/>
            </p:nvSpPr>
            <p:spPr>
              <a:xfrm>
                <a:off x="1250528" y="5008494"/>
                <a:ext cx="3584956" cy="506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86D426-3497-4590-42E2-B77DA2A6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28" y="5008494"/>
                <a:ext cx="3584956" cy="506485"/>
              </a:xfrm>
              <a:prstGeom prst="rect">
                <a:avLst/>
              </a:prstGeom>
              <a:blipFill>
                <a:blip r:embed="rId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F78E2F-133C-89D9-6845-C52C04DE3B20}"/>
                  </a:ext>
                </a:extLst>
              </p:cNvPr>
              <p:cNvSpPr txBox="1"/>
              <p:nvPr/>
            </p:nvSpPr>
            <p:spPr>
              <a:xfrm>
                <a:off x="1250528" y="5835462"/>
                <a:ext cx="3443891" cy="5082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BF78E2F-133C-89D9-6845-C52C04DE3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528" y="5835462"/>
                <a:ext cx="3443891" cy="508281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7B10891-79BC-283F-239E-6A7E553B0E6B}"/>
              </a:ext>
            </a:extLst>
          </p:cNvPr>
          <p:cNvSpPr txBox="1"/>
          <p:nvPr/>
        </p:nvSpPr>
        <p:spPr>
          <a:xfrm>
            <a:off x="4694419" y="590493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(MLE)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6CDE10-12C8-7EEB-F6B3-676ACE695EA0}"/>
              </a:ext>
            </a:extLst>
          </p:cNvPr>
          <p:cNvSpPr txBox="1"/>
          <p:nvPr/>
        </p:nvSpPr>
        <p:spPr>
          <a:xfrm>
            <a:off x="5588950" y="1365903"/>
            <a:ext cx="611878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最大似然估计与最小化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KL Divergence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是等价的。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KL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Divergence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实际上是众多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Divergence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中的一种，这件事在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GAN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网络时代中有被详细研究讨论过。如今没有人再有兴趣讨论了。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0609F83-3616-B200-611C-625081D9D0DB}"/>
                  </a:ext>
                </a:extLst>
              </p:cNvPr>
              <p:cNvSpPr txBox="1"/>
              <p:nvPr/>
            </p:nvSpPr>
            <p:spPr>
              <a:xfrm>
                <a:off x="6563170" y="3401226"/>
                <a:ext cx="5144568" cy="2385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𝑓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-Divergence is defined as follows: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𝑓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: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→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ℝ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is a convex function</a:t>
                </a: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0609F83-3616-B200-611C-625081D9D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170" y="3401226"/>
                <a:ext cx="5144568" cy="2385589"/>
              </a:xfrm>
              <a:prstGeom prst="rect">
                <a:avLst/>
              </a:prstGeom>
              <a:blipFill>
                <a:blip r:embed="rId9"/>
                <a:stretch>
                  <a:fillRect l="-737" t="-13757" b="-31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6E0FBD8-9C2C-99F0-9E3D-F11A4D7DF7C9}"/>
                  </a:ext>
                </a:extLst>
              </p:cNvPr>
              <p:cNvSpPr txBox="1"/>
              <p:nvPr/>
            </p:nvSpPr>
            <p:spPr>
              <a:xfrm>
                <a:off x="6563170" y="5974411"/>
                <a:ext cx="4503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For example: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𝑢</m:t>
                    </m:r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𝑢</m:t>
                        </m:r>
                      </m:e>
                    </m:func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KL Divergence</a:t>
                </a:r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6E0FBD8-9C2C-99F0-9E3D-F11A4D7DF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170" y="5974411"/>
                <a:ext cx="4503733" cy="369332"/>
              </a:xfrm>
              <a:prstGeom prst="rect">
                <a:avLst/>
              </a:prstGeom>
              <a:blipFill>
                <a:blip r:embed="rId10"/>
                <a:stretch>
                  <a:fillRect l="-1124" t="-6667" r="-28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47195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C877-6ED8-AC5B-7FF2-51B2939E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AE568-D265-11E0-FAFF-0254B03A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Tweedie‘s Formular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7C5614-C78C-2668-8F1F-F34F0221ACBC}"/>
              </a:ext>
            </a:extLst>
          </p:cNvPr>
          <p:cNvSpPr txBox="1"/>
          <p:nvPr/>
        </p:nvSpPr>
        <p:spPr>
          <a:xfrm>
            <a:off x="1233182" y="107609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Tweedie’s Formular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65B97D3-6F08-4EA3-7043-1A39F1F4C1EA}"/>
                  </a:ext>
                </a:extLst>
              </p:cNvPr>
              <p:cNvSpPr txBox="1"/>
              <p:nvPr/>
            </p:nvSpPr>
            <p:spPr>
              <a:xfrm>
                <a:off x="4134694" y="1692461"/>
                <a:ext cx="3922612" cy="399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𝛼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65B97D3-6F08-4EA3-7043-1A39F1F4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694" y="1692461"/>
                <a:ext cx="3922612" cy="399725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BDE0F6B-F266-D735-9685-4CD499235F90}"/>
                  </a:ext>
                </a:extLst>
              </p:cNvPr>
              <p:cNvSpPr txBox="1"/>
              <p:nvPr/>
            </p:nvSpPr>
            <p:spPr>
              <a:xfrm>
                <a:off x="1327731" y="2137045"/>
                <a:ext cx="7332457" cy="674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data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BDE0F6B-F266-D735-9685-4CD499235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731" y="2137045"/>
                <a:ext cx="7332457" cy="674993"/>
              </a:xfrm>
              <a:prstGeom prst="rect">
                <a:avLst/>
              </a:prstGeom>
              <a:blipFill>
                <a:blip r:embed="rId3"/>
                <a:stretch>
                  <a:fillRect t="-166667" b="-240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73B9528-45C2-AD21-1A68-E2FDB0755300}"/>
                  </a:ext>
                </a:extLst>
              </p:cNvPr>
              <p:cNvSpPr txBox="1"/>
              <p:nvPr/>
            </p:nvSpPr>
            <p:spPr>
              <a:xfrm>
                <a:off x="2734399" y="2917654"/>
                <a:ext cx="7019679" cy="674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73B9528-45C2-AD21-1A68-E2FDB0755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399" y="2917654"/>
                <a:ext cx="7019679" cy="674993"/>
              </a:xfrm>
              <a:prstGeom prst="rect">
                <a:avLst/>
              </a:prstGeom>
              <a:blipFill>
                <a:blip r:embed="rId4"/>
                <a:stretch>
                  <a:fillRect t="-164815" b="-242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62D49A-908E-BC21-402F-9C7EB1F10D19}"/>
                  </a:ext>
                </a:extLst>
              </p:cNvPr>
              <p:cNvSpPr txBox="1"/>
              <p:nvPr/>
            </p:nvSpPr>
            <p:spPr>
              <a:xfrm>
                <a:off x="2734398" y="3698263"/>
                <a:ext cx="6730432" cy="698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d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62D49A-908E-BC21-402F-9C7EB1F10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398" y="3698263"/>
                <a:ext cx="6730432" cy="698846"/>
              </a:xfrm>
              <a:prstGeom prst="rect">
                <a:avLst/>
              </a:prstGeom>
              <a:blipFill>
                <a:blip r:embed="rId5"/>
                <a:stretch>
                  <a:fillRect t="-160714" b="-230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B3FD02-52E2-2D0A-444E-56C9EB862C33}"/>
                  </a:ext>
                </a:extLst>
              </p:cNvPr>
              <p:cNvSpPr txBox="1"/>
              <p:nvPr/>
            </p:nvSpPr>
            <p:spPr>
              <a:xfrm>
                <a:off x="2734398" y="4478872"/>
                <a:ext cx="3526991" cy="676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𝛼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B3FD02-52E2-2D0A-444E-56C9EB862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398" y="4478872"/>
                <a:ext cx="3526991" cy="676660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BBF981-6364-0544-946D-7BC3042D6452}"/>
                  </a:ext>
                </a:extLst>
              </p:cNvPr>
              <p:cNvSpPr txBox="1"/>
              <p:nvPr/>
            </p:nvSpPr>
            <p:spPr>
              <a:xfrm>
                <a:off x="2734397" y="5261150"/>
                <a:ext cx="3220625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8BBF981-6364-0544-946D-7BC3042D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397" y="5261150"/>
                <a:ext cx="3220625" cy="612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C6643BA-4D9A-DFB7-31EB-B41B4AFA39A5}"/>
                  </a:ext>
                </a:extLst>
              </p:cNvPr>
              <p:cNvSpPr txBox="1"/>
              <p:nvPr/>
            </p:nvSpPr>
            <p:spPr>
              <a:xfrm>
                <a:off x="1775523" y="6053959"/>
                <a:ext cx="8640955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1" lang="en-US" altLang="zh-CN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∇</m:t>
                      </m:r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=−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𝛼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C6643BA-4D9A-DFB7-31EB-B41B4AFA3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3" y="6053959"/>
                <a:ext cx="8640955" cy="612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6391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208A-A716-9ED7-A30B-A0FCEE819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00674-3013-18D3-E27E-C1A6A590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6150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AAD70-9243-0E8F-79B3-C7ED1638E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2D9B5-946A-682C-4795-DB19428D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5. Flow-based Perspective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47475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0999F-672A-95DD-50CE-ABD8AC4E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922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992EA-3807-68F1-0AE2-F61EED2B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F6FB0-4C60-121D-6211-E29EE049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 Fast Sampling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3274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EA114-047B-B919-EE39-344A72A3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5E733-8EB1-9C13-E915-C33435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A. Preface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599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BE87D5-F8DA-2086-B3FD-1A1CDFD2488F}"/>
              </a:ext>
            </a:extLst>
          </p:cNvPr>
          <p:cNvSpPr txBox="1"/>
          <p:nvPr/>
        </p:nvSpPr>
        <p:spPr>
          <a:xfrm>
            <a:off x="3353294" y="2644170"/>
            <a:ext cx="5485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600" b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Thank you</a:t>
            </a:r>
            <a:endParaRPr kumimoji="1" lang="zh-CN" altLang="en-US" sz="9600" b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154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27336B7-2AD5-5BD2-C5E8-6EFA7591AB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27336B7-2AD5-5BD2-C5E8-6EFA7591A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561" b="-40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2BE1340-4FB2-5BBE-8C48-E3BB6BB5B3D6}"/>
              </a:ext>
            </a:extLst>
          </p:cNvPr>
          <p:cNvSpPr txBox="1"/>
          <p:nvPr/>
        </p:nvSpPr>
        <p:spPr>
          <a:xfrm>
            <a:off x="1119499" y="1392964"/>
            <a:ext cx="10419032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有哪些生成模型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Energy-Based Models (EBM)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：由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LeCun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et. al.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提出的基于能量的模型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Autoregressive Models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：自回归模型，目前的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LLM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就是该类算法的代表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Variational Autoencoders (VAE)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：变分自编码器，目前在视频生成领域还在广泛地使用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Normalizing Flows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：基于流的生成模型，将一个常规的分布通过分布变换进行得到最终的分布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Generative Adversarial Networks (GAN)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：生成对抗网络，当年红极一时的生成模型，如今很多技术被用在了强化学习领域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07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925E8-82B9-9145-3956-8F719F473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DE9BC-9746-642A-F52C-ADD8EE36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 Basic Principle for DDPM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24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D898C-C7CD-7E0C-0A5B-DFDA4764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Model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7D5EBB-18EC-8616-6C77-0842DBFD3960}"/>
              </a:ext>
            </a:extLst>
          </p:cNvPr>
          <p:cNvSpPr txBox="1"/>
          <p:nvPr/>
        </p:nvSpPr>
        <p:spPr>
          <a:xfrm>
            <a:off x="470781" y="1204111"/>
            <a:ext cx="6260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 descr="女人戴着帽子&#10;&#10;描述已自动生成">
            <a:extLst>
              <a:ext uri="{FF2B5EF4-FFF2-40B4-BE49-F238E27FC236}">
                <a16:creationId xmlns:a16="http://schemas.microsoft.com/office/drawing/2014/main" id="{99A49881-891E-7F39-9F74-DC1C82C1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969" y="2535352"/>
            <a:ext cx="1431236" cy="1431236"/>
          </a:xfrm>
          <a:prstGeom prst="rect">
            <a:avLst/>
          </a:prstGeom>
        </p:spPr>
      </p:pic>
      <p:pic>
        <p:nvPicPr>
          <p:cNvPr id="5" name="图片 4" descr="女人戴着帽子&#10;&#10;描述已自动生成">
            <a:extLst>
              <a:ext uri="{FF2B5EF4-FFF2-40B4-BE49-F238E27FC236}">
                <a16:creationId xmlns:a16="http://schemas.microsoft.com/office/drawing/2014/main" id="{1850DE0C-B117-AE96-3276-959D9BFE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777" y="2535352"/>
            <a:ext cx="1431236" cy="1431236"/>
          </a:xfrm>
          <a:prstGeom prst="rect">
            <a:avLst/>
          </a:prstGeom>
        </p:spPr>
      </p:pic>
      <p:pic>
        <p:nvPicPr>
          <p:cNvPr id="6" name="图片 5" descr="女人躺着&#10;&#10;低可信度描述已自动生成">
            <a:extLst>
              <a:ext uri="{FF2B5EF4-FFF2-40B4-BE49-F238E27FC236}">
                <a16:creationId xmlns:a16="http://schemas.microsoft.com/office/drawing/2014/main" id="{FAF9F3BF-D3A6-4FEE-2057-82873E9A4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585" y="2535352"/>
            <a:ext cx="1431236" cy="1431236"/>
          </a:xfrm>
          <a:prstGeom prst="rect">
            <a:avLst/>
          </a:prstGeom>
        </p:spPr>
      </p:pic>
      <p:pic>
        <p:nvPicPr>
          <p:cNvPr id="7" name="图片 6" descr="图片包含 女人, 照片, 一群, 人们&#10;&#10;描述已自动生成">
            <a:extLst>
              <a:ext uri="{FF2B5EF4-FFF2-40B4-BE49-F238E27FC236}">
                <a16:creationId xmlns:a16="http://schemas.microsoft.com/office/drawing/2014/main" id="{D504E0CC-50E9-94CA-EE07-050E7A23C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393" y="2535352"/>
            <a:ext cx="1431236" cy="1431236"/>
          </a:xfrm>
          <a:prstGeom prst="rect">
            <a:avLst/>
          </a:prstGeom>
        </p:spPr>
      </p:pic>
      <p:pic>
        <p:nvPicPr>
          <p:cNvPr id="8" name="图片 7" descr="图片包含 人们, 绿色, 一群, 大&#10;&#10;描述已自动生成">
            <a:extLst>
              <a:ext uri="{FF2B5EF4-FFF2-40B4-BE49-F238E27FC236}">
                <a16:creationId xmlns:a16="http://schemas.microsoft.com/office/drawing/2014/main" id="{97E15F96-0655-5FF1-EE69-E97BA7F29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201" y="2535352"/>
            <a:ext cx="1431236" cy="1431236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FB7291D-C299-71B8-4E82-9235F2BCE4B3}"/>
              </a:ext>
            </a:extLst>
          </p:cNvPr>
          <p:cNvCxnSpPr/>
          <p:nvPr/>
        </p:nvCxnSpPr>
        <p:spPr>
          <a:xfrm>
            <a:off x="2309969" y="2291844"/>
            <a:ext cx="785446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C38D1BC-D808-FEF4-6805-67EC51F1BBA3}"/>
              </a:ext>
            </a:extLst>
          </p:cNvPr>
          <p:cNvCxnSpPr/>
          <p:nvPr/>
        </p:nvCxnSpPr>
        <p:spPr>
          <a:xfrm flipH="1">
            <a:off x="2207509" y="4206740"/>
            <a:ext cx="795692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EBE9617-89E8-7F03-F09C-FA3ABF8B220C}"/>
              </a:ext>
            </a:extLst>
          </p:cNvPr>
          <p:cNvSpPr txBox="1"/>
          <p:nvPr/>
        </p:nvSpPr>
        <p:spPr>
          <a:xfrm>
            <a:off x="10258980" y="21071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扩散过程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9A9A60-D516-B3D1-4508-EE0EFDA8BC0C}"/>
              </a:ext>
            </a:extLst>
          </p:cNvPr>
          <p:cNvSpPr txBox="1"/>
          <p:nvPr/>
        </p:nvSpPr>
        <p:spPr>
          <a:xfrm>
            <a:off x="825024" y="40220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逆扩散过程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964311-E1F3-7A31-7472-54C2675918CF}"/>
                  </a:ext>
                </a:extLst>
              </p:cNvPr>
              <p:cNvSpPr txBox="1"/>
              <p:nvPr/>
            </p:nvSpPr>
            <p:spPr>
              <a:xfrm>
                <a:off x="2768882" y="4379820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964311-E1F3-7A31-7472-54C26759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82" y="4379820"/>
                <a:ext cx="51341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EB0D581-A943-6A8F-8AB4-ECF23F2362EA}"/>
                  </a:ext>
                </a:extLst>
              </p:cNvPr>
              <p:cNvSpPr txBox="1"/>
              <p:nvPr/>
            </p:nvSpPr>
            <p:spPr>
              <a:xfrm>
                <a:off x="5980498" y="4379820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EB0D581-A943-6A8F-8AB4-ECF23F236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98" y="4379820"/>
                <a:ext cx="51341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71E458E-EA00-6A3B-9FB7-DF7CC45A0D07}"/>
                  </a:ext>
                </a:extLst>
              </p:cNvPr>
              <p:cNvSpPr txBox="1"/>
              <p:nvPr/>
            </p:nvSpPr>
            <p:spPr>
              <a:xfrm>
                <a:off x="9192114" y="4379820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71E458E-EA00-6A3B-9FB7-DF7CC45A0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114" y="4379820"/>
                <a:ext cx="51341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E6E4AE7-7B0B-5472-C776-01A285C1E7BB}"/>
                  </a:ext>
                </a:extLst>
              </p:cNvPr>
              <p:cNvSpPr txBox="1"/>
              <p:nvPr/>
            </p:nvSpPr>
            <p:spPr>
              <a:xfrm>
                <a:off x="4374690" y="4379820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E6E4AE7-7B0B-5472-C776-01A285C1E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90" y="4379820"/>
                <a:ext cx="513410" cy="400110"/>
              </a:xfrm>
              <a:prstGeom prst="rect">
                <a:avLst/>
              </a:prstGeom>
              <a:blipFill>
                <a:blip r:embed="rId10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C873A89-8A32-4409-D246-C34DC7C55F3B}"/>
                  </a:ext>
                </a:extLst>
              </p:cNvPr>
              <p:cNvSpPr txBox="1"/>
              <p:nvPr/>
            </p:nvSpPr>
            <p:spPr>
              <a:xfrm>
                <a:off x="7586306" y="4379820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C873A89-8A32-4409-D246-C34DC7C55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306" y="4379820"/>
                <a:ext cx="513410" cy="400110"/>
              </a:xfrm>
              <a:prstGeom prst="rect">
                <a:avLst/>
              </a:prstGeom>
              <a:blipFill>
                <a:blip r:embed="rId11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5550597-D01E-AD17-2C3B-3344B7DC4BCA}"/>
                  </a:ext>
                </a:extLst>
              </p:cNvPr>
              <p:cNvSpPr txBox="1"/>
              <p:nvPr/>
            </p:nvSpPr>
            <p:spPr>
              <a:xfrm>
                <a:off x="2768882" y="1760986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5550597-D01E-AD17-2C3B-3344B7DC4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82" y="1760986"/>
                <a:ext cx="51341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EB08ED5-F1CD-0C19-8119-CBCDB9CCE8F4}"/>
                  </a:ext>
                </a:extLst>
              </p:cNvPr>
              <p:cNvSpPr txBox="1"/>
              <p:nvPr/>
            </p:nvSpPr>
            <p:spPr>
              <a:xfrm>
                <a:off x="5980498" y="1760986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EB08ED5-F1CD-0C19-8119-CBCDB9CCE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98" y="1760986"/>
                <a:ext cx="51341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812C28A-C3D6-2188-7DDC-5397AEE7A1F3}"/>
                  </a:ext>
                </a:extLst>
              </p:cNvPr>
              <p:cNvSpPr txBox="1"/>
              <p:nvPr/>
            </p:nvSpPr>
            <p:spPr>
              <a:xfrm>
                <a:off x="9192114" y="1760986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812C28A-C3D6-2188-7DDC-5397AEE7A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114" y="1760986"/>
                <a:ext cx="51341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0C9DE91-D411-675D-F809-C6022D0651D4}"/>
                  </a:ext>
                </a:extLst>
              </p:cNvPr>
              <p:cNvSpPr txBox="1"/>
              <p:nvPr/>
            </p:nvSpPr>
            <p:spPr>
              <a:xfrm>
                <a:off x="4374690" y="1760986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0C9DE91-D411-675D-F809-C6022D065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90" y="1760986"/>
                <a:ext cx="513410" cy="400110"/>
              </a:xfrm>
              <a:prstGeom prst="rect">
                <a:avLst/>
              </a:prstGeom>
              <a:blipFill>
                <a:blip r:embed="rId15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8AC0FD-357D-9577-63EB-37A5ABAF0BC3}"/>
                  </a:ext>
                </a:extLst>
              </p:cNvPr>
              <p:cNvSpPr txBox="1"/>
              <p:nvPr/>
            </p:nvSpPr>
            <p:spPr>
              <a:xfrm>
                <a:off x="7586306" y="1760986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8AC0FD-357D-9577-63EB-37A5ABAF0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306" y="1760986"/>
                <a:ext cx="513410" cy="400110"/>
              </a:xfrm>
              <a:prstGeom prst="rect">
                <a:avLst/>
              </a:prstGeom>
              <a:blipFill>
                <a:blip r:embed="rId16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4ACA6E4-AD5A-DCAD-0DAE-0208AF7080BB}"/>
                  </a:ext>
                </a:extLst>
              </p:cNvPr>
              <p:cNvSpPr txBox="1"/>
              <p:nvPr/>
            </p:nvSpPr>
            <p:spPr>
              <a:xfrm>
                <a:off x="3473073" y="1811756"/>
                <a:ext cx="7108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4ACA6E4-AD5A-DCAD-0DAE-0208AF708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73" y="1811756"/>
                <a:ext cx="710836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2F47649-6E80-A3A0-6841-03771EB5A985}"/>
                  </a:ext>
                </a:extLst>
              </p:cNvPr>
              <p:cNvSpPr txBox="1"/>
              <p:nvPr/>
            </p:nvSpPr>
            <p:spPr>
              <a:xfrm>
                <a:off x="10164437" y="3021594"/>
                <a:ext cx="1967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∼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2F47649-6E80-A3A0-6841-03771EB5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437" y="3021594"/>
                <a:ext cx="1967142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4F3261CC-73DF-2B94-4498-F4EBFA9A9622}"/>
              </a:ext>
            </a:extLst>
          </p:cNvPr>
          <p:cNvSpPr txBox="1"/>
          <p:nvPr/>
        </p:nvSpPr>
        <p:spPr>
          <a:xfrm>
            <a:off x="10812978" y="350783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高斯球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1EC9903-1C04-AA9C-4C9E-BDC0E9BE4C41}"/>
              </a:ext>
            </a:extLst>
          </p:cNvPr>
          <p:cNvSpPr txBox="1"/>
          <p:nvPr/>
        </p:nvSpPr>
        <p:spPr>
          <a:xfrm>
            <a:off x="1332337" y="2072260"/>
            <a:ext cx="913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Direct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590742-C754-24F9-CBFD-21D3228FC342}"/>
              </a:ext>
            </a:extLst>
          </p:cNvPr>
          <p:cNvSpPr txBox="1"/>
          <p:nvPr/>
        </p:nvSpPr>
        <p:spPr>
          <a:xfrm>
            <a:off x="3470727" y="4244103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563A1A-1163-054D-163E-A3ED39264DA7}"/>
              </a:ext>
            </a:extLst>
          </p:cNvPr>
          <p:cNvSpPr txBox="1"/>
          <p:nvPr/>
        </p:nvSpPr>
        <p:spPr>
          <a:xfrm>
            <a:off x="5220861" y="4244103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51A9FD5-0D06-5B1B-6E62-7555901FE426}"/>
              </a:ext>
            </a:extLst>
          </p:cNvPr>
          <p:cNvSpPr txBox="1"/>
          <p:nvPr/>
        </p:nvSpPr>
        <p:spPr>
          <a:xfrm>
            <a:off x="6826669" y="4244103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E9C44B8-73EE-7707-C4D1-E44E11F99AA2}"/>
              </a:ext>
            </a:extLst>
          </p:cNvPr>
          <p:cNvSpPr txBox="1"/>
          <p:nvPr/>
        </p:nvSpPr>
        <p:spPr>
          <a:xfrm>
            <a:off x="8436751" y="4244103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A77B77F-0EDE-4FB2-FEB7-3911CB9FB265}"/>
              </a:ext>
            </a:extLst>
          </p:cNvPr>
          <p:cNvSpPr txBox="1"/>
          <p:nvPr/>
        </p:nvSpPr>
        <p:spPr>
          <a:xfrm>
            <a:off x="979590" y="30288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原始图像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CDD109C-1477-DD3F-DC5F-4E1E5CE32FA7}"/>
              </a:ext>
            </a:extLst>
          </p:cNvPr>
          <p:cNvSpPr txBox="1"/>
          <p:nvPr/>
        </p:nvSpPr>
        <p:spPr>
          <a:xfrm>
            <a:off x="948583" y="5195843"/>
            <a:ext cx="9845965" cy="87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本章节我们的目标就是使用最精炼的数学知识推导出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的核心原理。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但是本章节并不从数据科学的角度理解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，后面的章节会陆续从各种角度理解扩散模型。</a:t>
            </a:r>
          </a:p>
        </p:txBody>
      </p:sp>
    </p:spTree>
    <p:extLst>
      <p:ext uri="{BB962C8B-B14F-4D97-AF65-F5344CB8AC3E}">
        <p14:creationId xmlns:p14="http://schemas.microsoft.com/office/powerpoint/2010/main" val="31121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DD459-735F-9DF5-BDA4-C55E25A4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Distribution &amp; 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D1C0D19-ED0E-7DB9-049D-D0D083429492}"/>
                  </a:ext>
                </a:extLst>
              </p:cNvPr>
              <p:cNvSpPr txBox="1"/>
              <p:nvPr/>
            </p:nvSpPr>
            <p:spPr>
              <a:xfrm>
                <a:off x="729465" y="1571946"/>
                <a:ext cx="71804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随机过程：有一个随机变量序列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d>
                      <m:dPr>
                        <m:ctrlPr>
                          <a:rPr kumimoji="1"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e>
                    </m:d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3</m:t>
                        </m:r>
                      </m:e>
                    </m:d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,⋯,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,⋯</m:t>
                    </m:r>
                  </m:oMath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D1C0D19-ED0E-7DB9-049D-D0D083429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65" y="1571946"/>
                <a:ext cx="7180492" cy="400110"/>
              </a:xfrm>
              <a:prstGeom prst="rect">
                <a:avLst/>
              </a:prstGeom>
              <a:blipFill>
                <a:blip r:embed="rId2"/>
                <a:stretch>
                  <a:fillRect l="-705" t="-909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1A335EE-35E9-24B8-265D-B6EE16602912}"/>
              </a:ext>
            </a:extLst>
          </p:cNvPr>
          <p:cNvCxnSpPr/>
          <p:nvPr/>
        </p:nvCxnSpPr>
        <p:spPr>
          <a:xfrm>
            <a:off x="1089061" y="2681555"/>
            <a:ext cx="1036662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D80AB36-EDF6-CD8D-C3BA-A426614B07BC}"/>
                  </a:ext>
                </a:extLst>
              </p:cNvPr>
              <p:cNvSpPr txBox="1"/>
              <p:nvPr/>
            </p:nvSpPr>
            <p:spPr>
              <a:xfrm>
                <a:off x="9952369" y="2126751"/>
                <a:ext cx="1830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b="0" dirty="0">
                    <a:solidFill>
                      <a:schemeClr val="bg1"/>
                    </a:solidFill>
                    <a:ea typeface="Microsoft YaHei" panose="020B0503020204020204" pitchFamily="34" charset="-122"/>
                  </a:rPr>
                  <a:t>连续时间变量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𝑡</m:t>
                    </m:r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D80AB36-EDF6-CD8D-C3BA-A426614B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369" y="2126751"/>
                <a:ext cx="1830822" cy="400110"/>
              </a:xfrm>
              <a:prstGeom prst="rect">
                <a:avLst/>
              </a:prstGeom>
              <a:blipFill>
                <a:blip r:embed="rId3"/>
                <a:stretch>
                  <a:fillRect l="-3448" t="-909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D11BE89-599E-CC0B-AB75-761070C4E329}"/>
              </a:ext>
            </a:extLst>
          </p:cNvPr>
          <p:cNvCxnSpPr/>
          <p:nvPr/>
        </p:nvCxnSpPr>
        <p:spPr>
          <a:xfrm>
            <a:off x="1865134" y="2526861"/>
            <a:ext cx="0" cy="1546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AFDC31B-1401-4B71-C8D6-31C733CB0896}"/>
                  </a:ext>
                </a:extLst>
              </p:cNvPr>
              <p:cNvSpPr txBox="1"/>
              <p:nvPr/>
            </p:nvSpPr>
            <p:spPr>
              <a:xfrm>
                <a:off x="1707687" y="2681555"/>
                <a:ext cx="4708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AFDC31B-1401-4B71-C8D6-31C733CB0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87" y="2681555"/>
                <a:ext cx="47089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A6C393E-6865-A00C-C0E2-1F6DC26126FE}"/>
                  </a:ext>
                </a:extLst>
              </p:cNvPr>
              <p:cNvSpPr txBox="1"/>
              <p:nvPr/>
            </p:nvSpPr>
            <p:spPr>
              <a:xfrm>
                <a:off x="1707687" y="2126751"/>
                <a:ext cx="8633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A6C393E-6865-A00C-C0E2-1F6DC2612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87" y="2126751"/>
                <a:ext cx="86331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8AFA6F1-AAED-AAF7-FDA6-21C213FC22E1}"/>
                  </a:ext>
                </a:extLst>
              </p:cNvPr>
              <p:cNvSpPr txBox="1"/>
              <p:nvPr/>
            </p:nvSpPr>
            <p:spPr>
              <a:xfrm>
                <a:off x="838200" y="3190999"/>
                <a:ext cx="10944991" cy="18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高斯随机过程：假设有一个随机过程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d>
                      <m:dPr>
                        <m:ctrlPr>
                          <a:rPr kumimoji="1"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，从中任意取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个时刻的随机变量得到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,⋯,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个随机变量构成了一个随机向量（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Random Vector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r>
                      <a:rPr kumimoji="1" lang="en-US" altLang="zh-CN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𝝁</m:t>
                        </m:r>
                        <m:r>
                          <a:rPr kumimoji="1" lang="en-US" altLang="zh-CN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20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𝚺</m:t>
                        </m:r>
                      </m:e>
                    </m:d>
                  </m:oMath>
                </a14:m>
                <a:r>
                  <a:rPr kumimoji="1" lang="zh-CN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这个随机向量服从联合高斯分布（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Joint Gaussian Distribution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）。此时这个随机过程就是高斯过程。</a:t>
                </a:r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8AFA6F1-AAED-AAF7-FDA6-21C213FC2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90999"/>
                <a:ext cx="10944991" cy="1884555"/>
              </a:xfrm>
              <a:prstGeom prst="rect">
                <a:avLst/>
              </a:prstGeom>
              <a:blipFill>
                <a:blip r:embed="rId6"/>
                <a:stretch>
                  <a:fillRect l="-696" b="-5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0050C1-80A7-F2D8-D74F-9FA4926E0407}"/>
                  </a:ext>
                </a:extLst>
              </p:cNvPr>
              <p:cNvSpPr txBox="1"/>
              <p:nvPr/>
            </p:nvSpPr>
            <p:spPr>
              <a:xfrm>
                <a:off x="2328489" y="5621287"/>
                <a:ext cx="10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=1</m:t>
                    </m:r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30050C1-80A7-F2D8-D74F-9FA4926E0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89" y="5621287"/>
                <a:ext cx="1070486" cy="400110"/>
              </a:xfrm>
              <a:prstGeom prst="rect">
                <a:avLst/>
              </a:prstGeom>
              <a:blipFill>
                <a:blip r:embed="rId7"/>
                <a:stretch>
                  <a:fillRect l="-5882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1D5CDD-318C-8D56-91F6-37A2E08BF93F}"/>
                  </a:ext>
                </a:extLst>
              </p:cNvPr>
              <p:cNvSpPr txBox="1"/>
              <p:nvPr/>
            </p:nvSpPr>
            <p:spPr>
              <a:xfrm>
                <a:off x="3586759" y="5621287"/>
                <a:ext cx="16571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∼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𝝁</m:t>
                          </m:r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𝝈</m:t>
                          </m:r>
                        </m:e>
                      </m:d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1D5CDD-318C-8D56-91F6-37A2E08BF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59" y="5621287"/>
                <a:ext cx="1657184" cy="400110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D77C7B-4369-42ED-7D19-56A4F943AE2E}"/>
                  </a:ext>
                </a:extLst>
              </p:cNvPr>
              <p:cNvSpPr txBox="1"/>
              <p:nvPr/>
            </p:nvSpPr>
            <p:spPr>
              <a:xfrm>
                <a:off x="5431727" y="5426330"/>
                <a:ext cx="3752822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8D77C7B-4369-42ED-7D19-56A4F943A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727" y="5426330"/>
                <a:ext cx="3752822" cy="7900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95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C8EB2-DF16-D271-4D17-6ABBD688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975F75-1CE7-00B3-787B-181542A8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03" y="1886990"/>
            <a:ext cx="7772400" cy="11914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0E9CCD-1D13-A170-F27C-2F87D3BD5F53}"/>
              </a:ext>
            </a:extLst>
          </p:cNvPr>
          <p:cNvSpPr txBox="1"/>
          <p:nvPr/>
        </p:nvSpPr>
        <p:spPr>
          <a:xfrm>
            <a:off x="806303" y="1254642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本笔记的核心在于理解和梳理下面这篇论文专著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993B5F-0631-1649-02E4-793265AF521F}"/>
              </a:ext>
            </a:extLst>
          </p:cNvPr>
          <p:cNvSpPr txBox="1"/>
          <p:nvPr/>
        </p:nvSpPr>
        <p:spPr>
          <a:xfrm>
            <a:off x="808074" y="3349256"/>
            <a:ext cx="506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论文地址：</a:t>
            </a:r>
            <a:r>
              <a:rPr kumimoji="1" lang="en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https://</a:t>
            </a:r>
            <a:r>
              <a:rPr kumimoji="1" lang="en" altLang="zh-CN" dirty="0" err="1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www.arxiv.org</a:t>
            </a:r>
            <a:r>
              <a:rPr kumimoji="1" lang="en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/abs/2510.21890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25875D-FBBB-F490-6941-8557C1622CF7}"/>
              </a:ext>
            </a:extLst>
          </p:cNvPr>
          <p:cNvSpPr txBox="1"/>
          <p:nvPr/>
        </p:nvSpPr>
        <p:spPr>
          <a:xfrm>
            <a:off x="931178" y="3926048"/>
            <a:ext cx="8561959" cy="2125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目标与计划：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全面阅读理解专著中所梳理的扩散模型原理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对文章中的部分的数学基础和证明过程进行分析与推理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直观与分析结合理解各种现有的扩散模型观点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本次目标只是从理论角度认识扩散模型，并不参杂工程与特殊的具体模型实现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3B546C-D02E-C8E3-94A6-21386837C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055" y="1886990"/>
            <a:ext cx="3439163" cy="36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86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DED4-84AB-F5FF-8689-D9E8C0743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C5159B-9760-8452-F011-D4D1B4EB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Distribution &amp; 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27D53F-5FBA-6605-7C7B-A7A0D11D2AA5}"/>
                  </a:ext>
                </a:extLst>
              </p:cNvPr>
              <p:cNvSpPr txBox="1"/>
              <p:nvPr/>
            </p:nvSpPr>
            <p:spPr>
              <a:xfrm>
                <a:off x="838200" y="1362196"/>
                <a:ext cx="10944991" cy="18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高斯随机过程：假设有一个随机过程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d>
                      <m:dPr>
                        <m:ctrlPr>
                          <a:rPr kumimoji="1"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，从中任意取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个时刻的随机变量得到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,⋯,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个随机变量构成了一个随机向量（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Random Vector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r>
                      <a:rPr kumimoji="1" lang="en-US" altLang="zh-CN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𝝁</m:t>
                        </m:r>
                        <m:r>
                          <a:rPr kumimoji="1" lang="en-US" altLang="zh-CN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20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𝚺</m:t>
                        </m:r>
                      </m:e>
                    </m:d>
                  </m:oMath>
                </a14:m>
                <a:r>
                  <a:rPr kumimoji="1" lang="zh-CN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这个随机向量服从联合高斯分布（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Joint Gaussian Distribution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）。此时这个随机过程就是高斯过程。</a:t>
                </a:r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27D53F-5FBA-6605-7C7B-A7A0D11D2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2196"/>
                <a:ext cx="10944991" cy="1884555"/>
              </a:xfrm>
              <a:prstGeom prst="rect">
                <a:avLst/>
              </a:prstGeom>
              <a:blipFill>
                <a:blip r:embed="rId2"/>
                <a:stretch>
                  <a:fillRect l="-696" b="-5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E5568A-55E6-9349-5B08-84749C6912C8}"/>
                  </a:ext>
                </a:extLst>
              </p:cNvPr>
              <p:cNvSpPr txBox="1"/>
              <p:nvPr/>
            </p:nvSpPr>
            <p:spPr>
              <a:xfrm>
                <a:off x="2328489" y="3792484"/>
                <a:ext cx="10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=1</m:t>
                    </m:r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E5568A-55E6-9349-5B08-84749C69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89" y="3792484"/>
                <a:ext cx="1070486" cy="400110"/>
              </a:xfrm>
              <a:prstGeom prst="rect">
                <a:avLst/>
              </a:prstGeom>
              <a:blipFill>
                <a:blip r:embed="rId3"/>
                <a:stretch>
                  <a:fillRect l="-5882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75449E-9B0D-81E6-8942-CD341EFA6BB1}"/>
                  </a:ext>
                </a:extLst>
              </p:cNvPr>
              <p:cNvSpPr txBox="1"/>
              <p:nvPr/>
            </p:nvSpPr>
            <p:spPr>
              <a:xfrm>
                <a:off x="3586759" y="3792484"/>
                <a:ext cx="16571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∼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𝜇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75449E-9B0D-81E6-8942-CD341EFA6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759" y="3792484"/>
                <a:ext cx="1657184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D9DD618-683F-6A8B-F6B8-5D9D9EBB126D}"/>
                  </a:ext>
                </a:extLst>
              </p:cNvPr>
              <p:cNvSpPr txBox="1"/>
              <p:nvPr/>
            </p:nvSpPr>
            <p:spPr>
              <a:xfrm>
                <a:off x="5431727" y="3597527"/>
                <a:ext cx="3752822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D9DD618-683F-6A8B-F6B8-5D9D9EBB1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727" y="3597527"/>
                <a:ext cx="3752822" cy="790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39F12BF-30F5-70D4-7E0C-3F7195C9E8E4}"/>
                  </a:ext>
                </a:extLst>
              </p:cNvPr>
              <p:cNvSpPr txBox="1"/>
              <p:nvPr/>
            </p:nvSpPr>
            <p:spPr>
              <a:xfrm>
                <a:off x="2328489" y="4713704"/>
                <a:ext cx="10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=2</m:t>
                    </m:r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39F12BF-30F5-70D4-7E0C-3F7195C9E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89" y="4713704"/>
                <a:ext cx="1070486" cy="400110"/>
              </a:xfrm>
              <a:prstGeom prst="rect">
                <a:avLst/>
              </a:prstGeom>
              <a:blipFill>
                <a:blip r:embed="rId6"/>
                <a:stretch>
                  <a:fillRect l="-5882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533C93-5DB8-DB61-968B-431C79DCFA31}"/>
                  </a:ext>
                </a:extLst>
              </p:cNvPr>
              <p:cNvSpPr txBox="1"/>
              <p:nvPr/>
            </p:nvSpPr>
            <p:spPr>
              <a:xfrm>
                <a:off x="3543216" y="4604187"/>
                <a:ext cx="3097002" cy="658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∼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D533C93-5DB8-DB61-968B-431C79DCF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216" y="4604187"/>
                <a:ext cx="3097002" cy="658194"/>
              </a:xfrm>
              <a:prstGeom prst="rect">
                <a:avLst/>
              </a:prstGeom>
              <a:blipFill>
                <a:blip r:embed="rId7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250BA12-0D97-6526-3123-700D114FD872}"/>
                  </a:ext>
                </a:extLst>
              </p:cNvPr>
              <p:cNvSpPr txBox="1"/>
              <p:nvPr/>
            </p:nvSpPr>
            <p:spPr>
              <a:xfrm>
                <a:off x="174860" y="5595257"/>
                <a:ext cx="11842281" cy="1083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−2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250BA12-0D97-6526-3123-700D114FD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60" y="5595257"/>
                <a:ext cx="11842281" cy="1083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08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096FF-980C-07E3-C53F-0848266A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Distribution &amp; 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30DDD1-94FE-5B36-92A7-AEA7071EF108}"/>
                  </a:ext>
                </a:extLst>
              </p:cNvPr>
              <p:cNvSpPr txBox="1"/>
              <p:nvPr/>
            </p:nvSpPr>
            <p:spPr>
              <a:xfrm>
                <a:off x="174860" y="1629148"/>
                <a:ext cx="10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=1</m:t>
                    </m:r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30DDD1-94FE-5B36-92A7-AEA7071EF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60" y="1629148"/>
                <a:ext cx="1070486" cy="400110"/>
              </a:xfrm>
              <a:prstGeom prst="rect">
                <a:avLst/>
              </a:prstGeom>
              <a:blipFill>
                <a:blip r:embed="rId2"/>
                <a:stretch>
                  <a:fillRect l="-5882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DE8C648-7C8C-835E-5627-02A81E904CA8}"/>
                  </a:ext>
                </a:extLst>
              </p:cNvPr>
              <p:cNvSpPr txBox="1"/>
              <p:nvPr/>
            </p:nvSpPr>
            <p:spPr>
              <a:xfrm>
                <a:off x="1401120" y="1629148"/>
                <a:ext cx="16571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𝑿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∼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𝜇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DE8C648-7C8C-835E-5627-02A81E904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120" y="1629148"/>
                <a:ext cx="1657184" cy="40011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1FE623-F3CA-541C-4F8E-BF0492E6D07D}"/>
                  </a:ext>
                </a:extLst>
              </p:cNvPr>
              <p:cNvSpPr txBox="1"/>
              <p:nvPr/>
            </p:nvSpPr>
            <p:spPr>
              <a:xfrm>
                <a:off x="3246088" y="1434191"/>
                <a:ext cx="3752822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1FE623-F3CA-541C-4F8E-BF0492E6D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088" y="1434191"/>
                <a:ext cx="3752822" cy="790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692163D-564B-3530-D371-E424231DB826}"/>
                  </a:ext>
                </a:extLst>
              </p:cNvPr>
              <p:cNvSpPr txBox="1"/>
              <p:nvPr/>
            </p:nvSpPr>
            <p:spPr>
              <a:xfrm>
                <a:off x="174860" y="2550368"/>
                <a:ext cx="10704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=2</m:t>
                    </m:r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692163D-564B-3530-D371-E424231DB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60" y="2550368"/>
                <a:ext cx="1070486" cy="400110"/>
              </a:xfrm>
              <a:prstGeom prst="rect">
                <a:avLst/>
              </a:prstGeom>
              <a:blipFill>
                <a:blip r:embed="rId5"/>
                <a:stretch>
                  <a:fillRect l="-5882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298011-9141-8E2B-EE35-B117C880167D}"/>
                  </a:ext>
                </a:extLst>
              </p:cNvPr>
              <p:cNvSpPr txBox="1"/>
              <p:nvPr/>
            </p:nvSpPr>
            <p:spPr>
              <a:xfrm>
                <a:off x="1509803" y="2401492"/>
                <a:ext cx="3097002" cy="658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∼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298011-9141-8E2B-EE35-B117C8801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3" y="2401492"/>
                <a:ext cx="3097002" cy="658194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F5B7EF-2F59-1FEB-6B9D-F3C0E832A92D}"/>
                  </a:ext>
                </a:extLst>
              </p:cNvPr>
              <p:cNvSpPr txBox="1"/>
              <p:nvPr/>
            </p:nvSpPr>
            <p:spPr>
              <a:xfrm>
                <a:off x="174859" y="3363639"/>
                <a:ext cx="11842281" cy="1083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𝜌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−2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F5B7EF-2F59-1FEB-6B9D-F3C0E832A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9" y="3363639"/>
                <a:ext cx="11842281" cy="10831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23CBF2F-6262-521A-4436-85E779AA5315}"/>
                  </a:ext>
                </a:extLst>
              </p:cNvPr>
              <p:cNvSpPr txBox="1"/>
              <p:nvPr/>
            </p:nvSpPr>
            <p:spPr>
              <a:xfrm>
                <a:off x="174859" y="4659927"/>
                <a:ext cx="93894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b="1" dirty="0">
                    <a:solidFill>
                      <a:schemeClr val="bg1"/>
                    </a:solidFill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𝝁</m:t>
                        </m:r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𝚺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𝝁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𝑿</m:t>
                        </m:r>
                      </m:e>
                    </m:d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ℝ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sup>
                    </m:sSup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r>
                      <a:rPr kumimoji="1"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𝚺</m:t>
                    </m:r>
                    <m:r>
                      <a:rPr kumimoji="1"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𝒙</m:t>
                            </m:r>
                            <m: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−</m:t>
                            </m:r>
                            <m: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𝝁</m:t>
                            </m:r>
                          </m:e>
                        </m:d>
                        <m:sSup>
                          <m:sSupPr>
                            <m:ctrlP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𝒙</m:t>
                                </m:r>
                                <m: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−</m:t>
                                </m:r>
                                <m:r>
                                  <a:rPr kumimoji="1"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ℝ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×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sup>
                    </m:sSup>
                  </m:oMath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23CBF2F-6262-521A-4436-85E779AA5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9" y="4659927"/>
                <a:ext cx="9389430" cy="400110"/>
              </a:xfrm>
              <a:prstGeom prst="rect">
                <a:avLst/>
              </a:prstGeom>
              <a:blipFill>
                <a:blip r:embed="rId8"/>
                <a:stretch>
                  <a:fillRect l="-675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E272892-277E-9897-FFCB-C1F58B793938}"/>
                  </a:ext>
                </a:extLst>
              </p:cNvPr>
              <p:cNvSpPr txBox="1"/>
              <p:nvPr/>
            </p:nvSpPr>
            <p:spPr>
              <a:xfrm>
                <a:off x="3048050" y="5333772"/>
                <a:ext cx="6095900" cy="8948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r>
                                        <a:rPr kumimoji="1" lang="en-US" altLang="zh-CN" sz="2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𝚺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E272892-277E-9897-FFCB-C1F58B793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50" y="5333772"/>
                <a:ext cx="6095900" cy="894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27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9FEB1-37FA-A1B3-4622-D2DEBD06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Distribution &amp; 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DA9E53B-6523-0CAD-C100-F77C7186B891}"/>
                  </a:ext>
                </a:extLst>
              </p:cNvPr>
              <p:cNvSpPr txBox="1"/>
              <p:nvPr/>
            </p:nvSpPr>
            <p:spPr>
              <a:xfrm>
                <a:off x="676990" y="1304032"/>
                <a:ext cx="6095900" cy="8948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r>
                                        <a:rPr kumimoji="1" lang="en-US" altLang="zh-CN" sz="2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𝚺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DA9E53B-6523-0CAD-C100-F77C7186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90" y="1304032"/>
                <a:ext cx="6095900" cy="8948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6AB2F85-881F-1DF2-E8E1-4F7D2FDBA231}"/>
              </a:ext>
            </a:extLst>
          </p:cNvPr>
          <p:cNvSpPr txBox="1"/>
          <p:nvPr/>
        </p:nvSpPr>
        <p:spPr>
          <a:xfrm>
            <a:off x="7049386" y="1509823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验证这是个概率密度函数。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86B556A-7871-0E1B-6962-124688F4F350}"/>
                  </a:ext>
                </a:extLst>
              </p:cNvPr>
              <p:cNvSpPr txBox="1"/>
              <p:nvPr/>
            </p:nvSpPr>
            <p:spPr>
              <a:xfrm>
                <a:off x="1041990" y="2198892"/>
                <a:ext cx="2379690" cy="961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≥0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，显然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积分为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86B556A-7871-0E1B-6962-124688F4F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90" y="2198892"/>
                <a:ext cx="2379690" cy="961225"/>
              </a:xfrm>
              <a:prstGeom prst="rect">
                <a:avLst/>
              </a:prstGeom>
              <a:blipFill>
                <a:blip r:embed="rId3"/>
                <a:stretch>
                  <a:fillRect l="-2128" r="-1596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287C2B-1F14-A94C-FEC5-AA2AF15090A9}"/>
                  </a:ext>
                </a:extLst>
              </p:cNvPr>
              <p:cNvSpPr txBox="1"/>
              <p:nvPr/>
            </p:nvSpPr>
            <p:spPr>
              <a:xfrm>
                <a:off x="1553790" y="3328135"/>
                <a:ext cx="5952207" cy="931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zh-CN" sz="20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𝚺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𝒙</m:t>
                                          </m:r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𝚺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𝒙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287C2B-1F14-A94C-FEC5-AA2AF150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790" y="3328135"/>
                <a:ext cx="5952207" cy="931794"/>
              </a:xfrm>
              <a:prstGeom prst="rect">
                <a:avLst/>
              </a:prstGeom>
              <a:blipFill>
                <a:blip r:embed="rId4"/>
                <a:stretch>
                  <a:fillRect l="-15778" t="-127027" b="-18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>
            <a:extLst>
              <a:ext uri="{FF2B5EF4-FFF2-40B4-BE49-F238E27FC236}">
                <a16:creationId xmlns:a16="http://schemas.microsoft.com/office/drawing/2014/main" id="{9776A704-D77F-CBB6-61DA-02A9F66AE423}"/>
              </a:ext>
            </a:extLst>
          </p:cNvPr>
          <p:cNvSpPr/>
          <p:nvPr/>
        </p:nvSpPr>
        <p:spPr>
          <a:xfrm>
            <a:off x="5634681" y="3496962"/>
            <a:ext cx="407773" cy="43866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3614A9-AC9B-EA84-DD24-BC90EABABF4C}"/>
              </a:ext>
            </a:extLst>
          </p:cNvPr>
          <p:cNvSpPr txBox="1"/>
          <p:nvPr/>
        </p:nvSpPr>
        <p:spPr>
          <a:xfrm>
            <a:off x="5105033" y="303789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问题的关键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42E3B7-B6EF-15FA-7EFD-3C5B90F3EA66}"/>
              </a:ext>
            </a:extLst>
          </p:cNvPr>
          <p:cNvSpPr txBox="1"/>
          <p:nvPr/>
        </p:nvSpPr>
        <p:spPr>
          <a:xfrm>
            <a:off x="1041990" y="4610705"/>
            <a:ext cx="5660524" cy="1884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如果协方差矩阵是对角矩阵，那么可以解耦。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协方差矩阵的特性：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对称</a:t>
            </a:r>
            <a:endParaRPr kumimoji="1"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正定</a:t>
            </a: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11B3ABBF-284E-4194-7DF1-715BC44843AB}"/>
              </a:ext>
            </a:extLst>
          </p:cNvPr>
          <p:cNvSpPr/>
          <p:nvPr/>
        </p:nvSpPr>
        <p:spPr>
          <a:xfrm>
            <a:off x="2692400" y="5669280"/>
            <a:ext cx="335280" cy="711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3C8E0B3-B9C5-7C7D-3942-153C83A93BE7}"/>
                  </a:ext>
                </a:extLst>
              </p:cNvPr>
              <p:cNvSpPr txBox="1"/>
              <p:nvPr/>
            </p:nvSpPr>
            <p:spPr>
              <a:xfrm>
                <a:off x="3125004" y="5824825"/>
                <a:ext cx="8931804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必然可以对角化：</a:t>
                </a:r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𝚺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𝚲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diag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,⋯,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𝑛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</m:oMath>
                </a14:m>
                <a:r>
                  <a:rPr kumimoji="1" lang="zh-CN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2000" b="1" i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3C8E0B3-B9C5-7C7D-3942-153C83A9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004" y="5824825"/>
                <a:ext cx="8931804" cy="404213"/>
              </a:xfrm>
              <a:prstGeom prst="rect">
                <a:avLst/>
              </a:prstGeom>
              <a:blipFill>
                <a:blip r:embed="rId5"/>
                <a:stretch>
                  <a:fillRect l="-852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660223-3D0E-C208-A38A-654BF2254D5D}"/>
                  </a:ext>
                </a:extLst>
              </p:cNvPr>
              <p:cNvSpPr txBox="1"/>
              <p:nvPr/>
            </p:nvSpPr>
            <p:spPr>
              <a:xfrm>
                <a:off x="4814735" y="6288033"/>
                <a:ext cx="5753819" cy="606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⇒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𝚺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𝚲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，此时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𝚲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diag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,⋯,</m:t>
                        </m:r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0660223-3D0E-C208-A38A-654BF225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735" y="6288033"/>
                <a:ext cx="5753819" cy="606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403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8D00D-4B7A-7320-74AE-C4747A85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Distribution &amp; 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9DF74A-7D2A-BA11-C80F-921F3749AB86}"/>
                  </a:ext>
                </a:extLst>
              </p:cNvPr>
              <p:cNvSpPr txBox="1"/>
              <p:nvPr/>
            </p:nvSpPr>
            <p:spPr>
              <a:xfrm>
                <a:off x="714703" y="2596055"/>
                <a:ext cx="11306312" cy="3933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整体积分换元，令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𝒚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𝝁</m:t>
                        </m:r>
                      </m:e>
                    </m:d>
                  </m:oMath>
                </a14:m>
                <a:endParaRPr kumimoji="1"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旧元换新元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zh-CN" sz="20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𝚺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𝚲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计算雅可比行列式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𝑱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𝑑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𝑑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𝑑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𝑼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=1,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𝑼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=±1</m:t>
                          </m:r>
                        </m:e>
                      </m:func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9DF74A-7D2A-BA11-C80F-921F3749A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3" y="2596055"/>
                <a:ext cx="11306312" cy="3933897"/>
              </a:xfrm>
              <a:prstGeom prst="rect">
                <a:avLst/>
              </a:prstGeom>
              <a:blipFill>
                <a:blip r:embed="rId2"/>
                <a:stretch>
                  <a:fillRect l="-561" b="-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A66679C-D652-CE87-E707-9CB744945B52}"/>
                  </a:ext>
                </a:extLst>
              </p:cNvPr>
              <p:cNvSpPr txBox="1"/>
              <p:nvPr/>
            </p:nvSpPr>
            <p:spPr>
              <a:xfrm>
                <a:off x="502755" y="1303174"/>
                <a:ext cx="6788910" cy="931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zh-CN" sz="20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𝚺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𝑼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𝝁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𝚲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𝑼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𝒙</m:t>
                                          </m:r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A66679C-D652-CE87-E707-9CB74494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55" y="1303174"/>
                <a:ext cx="6788910" cy="931794"/>
              </a:xfrm>
              <a:prstGeom prst="rect">
                <a:avLst/>
              </a:prstGeom>
              <a:blipFill>
                <a:blip r:embed="rId3"/>
                <a:stretch>
                  <a:fillRect l="-13806" t="-124000" b="-17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79466B5-3E52-83FC-DCD5-A14EA9D49EF0}"/>
                  </a:ext>
                </a:extLst>
              </p:cNvPr>
              <p:cNvSpPr txBox="1"/>
              <p:nvPr/>
            </p:nvSpPr>
            <p:spPr>
              <a:xfrm>
                <a:off x="5192392" y="2060578"/>
                <a:ext cx="6999608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𝚺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𝚲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diag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,⋯,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𝑛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</m:oMath>
                </a14:m>
                <a:r>
                  <a:rPr kumimoji="1" lang="zh-CN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2000" b="1" i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79466B5-3E52-83FC-DCD5-A14EA9D49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2" y="2060578"/>
                <a:ext cx="6999608" cy="404213"/>
              </a:xfrm>
              <a:prstGeom prst="rect">
                <a:avLst/>
              </a:prstGeom>
              <a:blipFill>
                <a:blip r:embed="rId4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B0868B-4931-987D-1712-6D962E22E838}"/>
                  </a:ext>
                </a:extLst>
              </p:cNvPr>
              <p:cNvSpPr txBox="1"/>
              <p:nvPr/>
            </p:nvSpPr>
            <p:spPr>
              <a:xfrm>
                <a:off x="5192392" y="2523786"/>
                <a:ext cx="5753819" cy="606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⇒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𝚺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𝚲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，此时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𝚲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diag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,⋯,</m:t>
                        </m:r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B0868B-4931-987D-1712-6D962E22E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2" y="2523786"/>
                <a:ext cx="5753819" cy="606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249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5CF9B-CDB6-81EE-8EB4-C334269D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Distribution &amp; 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F5ED2C6-8A53-1C43-827A-C2188406DE8E}"/>
                  </a:ext>
                </a:extLst>
              </p:cNvPr>
              <p:cNvSpPr txBox="1"/>
              <p:nvPr/>
            </p:nvSpPr>
            <p:spPr>
              <a:xfrm>
                <a:off x="714703" y="2596055"/>
                <a:ext cx="11306312" cy="3933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整体积分换元，令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𝒚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𝝁</m:t>
                        </m:r>
                      </m:e>
                    </m:d>
                  </m:oMath>
                </a14:m>
                <a:endParaRPr kumimoji="1"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旧元换新元（第一步）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zh-CN" sz="20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𝚺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𝚲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计算雅可比行列式（第二步）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𝐽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𝑑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𝑑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𝑑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𝑼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=1,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𝑼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=±1</m:t>
                          </m:r>
                        </m:e>
                      </m:func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F5ED2C6-8A53-1C43-827A-C2188406D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3" y="2596055"/>
                <a:ext cx="11306312" cy="3933897"/>
              </a:xfrm>
              <a:prstGeom prst="rect">
                <a:avLst/>
              </a:prstGeom>
              <a:blipFill>
                <a:blip r:embed="rId2"/>
                <a:stretch>
                  <a:fillRect l="-561" b="-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B0D05B-122B-7623-57B9-40F388F42BB2}"/>
                  </a:ext>
                </a:extLst>
              </p:cNvPr>
              <p:cNvSpPr txBox="1"/>
              <p:nvPr/>
            </p:nvSpPr>
            <p:spPr>
              <a:xfrm>
                <a:off x="502755" y="1303174"/>
                <a:ext cx="6788910" cy="931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zh-CN" sz="20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𝚺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𝑼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𝝁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𝚲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𝑼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𝒙</m:t>
                                          </m:r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B0D05B-122B-7623-57B9-40F388F4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55" y="1303174"/>
                <a:ext cx="6788910" cy="931794"/>
              </a:xfrm>
              <a:prstGeom prst="rect">
                <a:avLst/>
              </a:prstGeom>
              <a:blipFill>
                <a:blip r:embed="rId3"/>
                <a:stretch>
                  <a:fillRect l="-13806" t="-124000" b="-17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540F9A-62F9-07B0-92FB-51C8FEF7746E}"/>
                  </a:ext>
                </a:extLst>
              </p:cNvPr>
              <p:cNvSpPr txBox="1"/>
              <p:nvPr/>
            </p:nvSpPr>
            <p:spPr>
              <a:xfrm>
                <a:off x="5192392" y="2060578"/>
                <a:ext cx="6999608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𝚺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𝚲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diag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,⋯,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𝑛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</m:oMath>
                </a14:m>
                <a:r>
                  <a:rPr kumimoji="1" lang="zh-CN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2000" b="1" i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540F9A-62F9-07B0-92FB-51C8FEF77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2" y="2060578"/>
                <a:ext cx="6999608" cy="404213"/>
              </a:xfrm>
              <a:prstGeom prst="rect">
                <a:avLst/>
              </a:prstGeom>
              <a:blipFill>
                <a:blip r:embed="rId4"/>
                <a:stretch>
                  <a:fillRect t="-6250" b="-3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7A116D-CB80-C3B9-D57A-782CA468B534}"/>
                  </a:ext>
                </a:extLst>
              </p:cNvPr>
              <p:cNvSpPr txBox="1"/>
              <p:nvPr/>
            </p:nvSpPr>
            <p:spPr>
              <a:xfrm>
                <a:off x="5192392" y="2523786"/>
                <a:ext cx="5753819" cy="606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⇒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𝚺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𝚲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，此时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𝚲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diag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,⋯,</m:t>
                        </m:r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47A116D-CB80-C3B9-D57A-782CA468B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2" y="2523786"/>
                <a:ext cx="5753819" cy="606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上箭头 6">
            <a:extLst>
              <a:ext uri="{FF2B5EF4-FFF2-40B4-BE49-F238E27FC236}">
                <a16:creationId xmlns:a16="http://schemas.microsoft.com/office/drawing/2014/main" id="{B93CE918-3728-C586-C92B-E02301DC67E2}"/>
              </a:ext>
            </a:extLst>
          </p:cNvPr>
          <p:cNvSpPr/>
          <p:nvPr/>
        </p:nvSpPr>
        <p:spPr>
          <a:xfrm>
            <a:off x="8241632" y="4614111"/>
            <a:ext cx="216568" cy="1034716"/>
          </a:xfrm>
          <a:prstGeom prst="up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11C83D-7F0E-551E-A5FB-13A2B7DABD45}"/>
                  </a:ext>
                </a:extLst>
              </p:cNvPr>
              <p:cNvSpPr txBox="1"/>
              <p:nvPr/>
            </p:nvSpPr>
            <p:spPr>
              <a:xfrm>
                <a:off x="8518110" y="4931414"/>
                <a:ext cx="13017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𝑑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𝒙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𝐽𝑑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𝒚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011C83D-7F0E-551E-A5FB-13A2B7DAB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10" y="4931414"/>
                <a:ext cx="1301767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00CBADF4-2B73-4C96-292E-DCA207DB729E}"/>
              </a:ext>
            </a:extLst>
          </p:cNvPr>
          <p:cNvSpPr/>
          <p:nvPr/>
        </p:nvSpPr>
        <p:spPr>
          <a:xfrm>
            <a:off x="4208585" y="4443046"/>
            <a:ext cx="445477" cy="4454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503108-A52F-F6E3-F00A-DE4E148792F3}"/>
              </a:ext>
            </a:extLst>
          </p:cNvPr>
          <p:cNvSpPr txBox="1"/>
          <p:nvPr/>
        </p:nvSpPr>
        <p:spPr>
          <a:xfrm>
            <a:off x="1869483" y="4511895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（第三步）仍然全空间积分</a:t>
            </a:r>
          </a:p>
        </p:txBody>
      </p:sp>
    </p:spTree>
    <p:extLst>
      <p:ext uri="{BB962C8B-B14F-4D97-AF65-F5344CB8AC3E}">
        <p14:creationId xmlns:p14="http://schemas.microsoft.com/office/powerpoint/2010/main" val="4076932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6314E-800C-573A-E09D-0E75FEB2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Distribution &amp; Process</a:t>
            </a:r>
            <a:endParaRPr kumimoji="1" lang="zh-CN" altLang="en-US" dirty="0"/>
          </a:p>
        </p:txBody>
      </p:sp>
      <p:sp>
        <p:nvSpPr>
          <p:cNvPr id="3" name="上下箭头 2">
            <a:extLst>
              <a:ext uri="{FF2B5EF4-FFF2-40B4-BE49-F238E27FC236}">
                <a16:creationId xmlns:a16="http://schemas.microsoft.com/office/drawing/2014/main" id="{636E42D0-CB9E-AC65-9FB6-2EFA69104E19}"/>
              </a:ext>
            </a:extLst>
          </p:cNvPr>
          <p:cNvSpPr/>
          <p:nvPr/>
        </p:nvSpPr>
        <p:spPr>
          <a:xfrm>
            <a:off x="8254652" y="1720223"/>
            <a:ext cx="292289" cy="2649731"/>
          </a:xfrm>
          <a:prstGeom prst="upDownArrow">
            <a:avLst/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933C43-35CE-3D85-4BC2-EC04ED6A9CDF}"/>
                  </a:ext>
                </a:extLst>
              </p:cNvPr>
              <p:cNvSpPr txBox="1"/>
              <p:nvPr/>
            </p:nvSpPr>
            <p:spPr>
              <a:xfrm>
                <a:off x="1391044" y="2326286"/>
                <a:ext cx="6788910" cy="931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zh-CN" sz="20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𝚺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𝑼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𝝁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𝚲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𝑼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𝒙</m:t>
                                          </m:r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933C43-35CE-3D85-4BC2-EC04ED6A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044" y="2326286"/>
                <a:ext cx="6788910" cy="931794"/>
              </a:xfrm>
              <a:prstGeom prst="rect">
                <a:avLst/>
              </a:prstGeom>
              <a:blipFill>
                <a:blip r:embed="rId2"/>
                <a:stretch>
                  <a:fillRect l="-13619" t="-127027" b="-18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59BBB9-7138-70B5-B67F-0BAF6484621F}"/>
                  </a:ext>
                </a:extLst>
              </p:cNvPr>
              <p:cNvSpPr txBox="1"/>
              <p:nvPr/>
            </p:nvSpPr>
            <p:spPr>
              <a:xfrm>
                <a:off x="5047137" y="1257015"/>
                <a:ext cx="6999608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𝚺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𝚲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diag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,⋯,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𝑛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</m:oMath>
                </a14:m>
                <a:r>
                  <a:rPr kumimoji="1" lang="zh-CN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2000" b="1" i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59BBB9-7138-70B5-B67F-0BAF6484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137" y="1257015"/>
                <a:ext cx="6999608" cy="404213"/>
              </a:xfrm>
              <a:prstGeom prst="rect">
                <a:avLst/>
              </a:prstGeom>
              <a:blipFill>
                <a:blip r:embed="rId3"/>
                <a:stretch>
                  <a:fillRect t="-2941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B6F32AC-90A1-9313-D5DF-4B174CACA37F}"/>
                  </a:ext>
                </a:extLst>
              </p:cNvPr>
              <p:cNvSpPr txBox="1"/>
              <p:nvPr/>
            </p:nvSpPr>
            <p:spPr>
              <a:xfrm>
                <a:off x="5047137" y="1720223"/>
                <a:ext cx="5753819" cy="606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⇒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𝚺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𝑼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𝚲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，此时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𝚲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diag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,⋯,</m:t>
                        </m:r>
                        <m:f>
                          <m:f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B6F32AC-90A1-9313-D5DF-4B174CACA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137" y="1720223"/>
                <a:ext cx="5753819" cy="606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60AA7D-11A1-65FD-D1FC-964055341EBB}"/>
                  </a:ext>
                </a:extLst>
              </p:cNvPr>
              <p:cNvSpPr txBox="1"/>
              <p:nvPr/>
            </p:nvSpPr>
            <p:spPr>
              <a:xfrm>
                <a:off x="1391044" y="3258080"/>
                <a:ext cx="4583499" cy="931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zh-CN" sz="2000" i="1" smtClean="0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zh-CN" sz="2000" b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𝚺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𝚲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60AA7D-11A1-65FD-D1FC-96405534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044" y="3258080"/>
                <a:ext cx="4583499" cy="931794"/>
              </a:xfrm>
              <a:prstGeom prst="rect">
                <a:avLst/>
              </a:prstGeom>
              <a:blipFill>
                <a:blip r:embed="rId5"/>
                <a:stretch>
                  <a:fillRect l="-20442" t="-127027" b="-18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>
            <a:extLst>
              <a:ext uri="{FF2B5EF4-FFF2-40B4-BE49-F238E27FC236}">
                <a16:creationId xmlns:a16="http://schemas.microsoft.com/office/drawing/2014/main" id="{CEA99B5D-48A0-F6AB-3C8F-52DC85A107CF}"/>
              </a:ext>
            </a:extLst>
          </p:cNvPr>
          <p:cNvSpPr/>
          <p:nvPr/>
        </p:nvSpPr>
        <p:spPr>
          <a:xfrm>
            <a:off x="396240" y="3541900"/>
            <a:ext cx="994804" cy="441960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D16A3B1-3373-A566-A07A-E3C18835B5B6}"/>
                  </a:ext>
                </a:extLst>
              </p:cNvPr>
              <p:cNvSpPr txBox="1"/>
              <p:nvPr/>
            </p:nvSpPr>
            <p:spPr>
              <a:xfrm>
                <a:off x="95218" y="3211623"/>
                <a:ext cx="15968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1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换元</a:t>
                </a:r>
                <a14:m>
                  <m:oMath xmlns:m="http://schemas.openxmlformats.org/officeDocument/2006/math">
                    <m:r>
                      <a:rPr kumimoji="1"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𝒚</m:t>
                    </m:r>
                    <m:r>
                      <a:rPr kumimoji="1"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𝑼</m:t>
                    </m:r>
                    <m:d>
                      <m:dPr>
                        <m:ctrlPr>
                          <a:rPr kumimoji="1"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  <m:r>
                          <a:rPr kumimoji="1"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kumimoji="1"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𝝁</m:t>
                        </m:r>
                      </m:e>
                    </m:d>
                  </m:oMath>
                </a14:m>
                <a:endParaRPr kumimoji="1" lang="zh-CN" altLang="en-US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D16A3B1-3373-A566-A07A-E3C18835B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8" y="3211623"/>
                <a:ext cx="1596847" cy="307777"/>
              </a:xfrm>
              <a:prstGeom prst="rect">
                <a:avLst/>
              </a:prstGeom>
              <a:blipFill>
                <a:blip r:embed="rId6"/>
                <a:stretch>
                  <a:fillRect l="-1575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直角双向箭头 9">
            <a:extLst>
              <a:ext uri="{FF2B5EF4-FFF2-40B4-BE49-F238E27FC236}">
                <a16:creationId xmlns:a16="http://schemas.microsoft.com/office/drawing/2014/main" id="{72A5EB50-B149-70EE-25DB-1AC71A520948}"/>
              </a:ext>
            </a:extLst>
          </p:cNvPr>
          <p:cNvSpPr/>
          <p:nvPr/>
        </p:nvSpPr>
        <p:spPr>
          <a:xfrm rot="5400000">
            <a:off x="2855934" y="4236847"/>
            <a:ext cx="507304" cy="413359"/>
          </a:xfrm>
          <a:prstGeom prst="leftUp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B4C61F-C8D3-DD06-0998-78CFD4633296}"/>
                  </a:ext>
                </a:extLst>
              </p:cNvPr>
              <p:cNvSpPr txBox="1"/>
              <p:nvPr/>
            </p:nvSpPr>
            <p:spPr>
              <a:xfrm>
                <a:off x="3316266" y="4369954"/>
                <a:ext cx="6490688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行列式的值等于特征值的乘积，即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000" b="1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𝚺</m:t>
                            </m:r>
                          </m:e>
                        </m:d>
                        <m: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⋯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𝑛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B4C61F-C8D3-DD06-0998-78CFD4633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266" y="4369954"/>
                <a:ext cx="6490688" cy="404213"/>
              </a:xfrm>
              <a:prstGeom prst="rect">
                <a:avLst/>
              </a:prstGeom>
              <a:blipFill>
                <a:blip r:embed="rId7"/>
                <a:stretch>
                  <a:fillRect l="-977" t="-6250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20962E-B6C9-5F10-E434-FEE2151F03C6}"/>
                  </a:ext>
                </a:extLst>
              </p:cNvPr>
              <p:cNvSpPr txBox="1"/>
              <p:nvPr/>
            </p:nvSpPr>
            <p:spPr>
              <a:xfrm>
                <a:off x="1378883" y="5161083"/>
                <a:ext cx="10636245" cy="1744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nary>
                                <m:naryPr>
                                  <m:chr m:val="∏"/>
                                  <m:ctrlPr>
                                    <a:rPr kumimoji="1" lang="en-US" altLang="zh-CN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𝑘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𝚲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𝒚</m:t>
                          </m:r>
                        </m:e>
                      </m:nary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nary>
                                <m:naryPr>
                                  <m:chr m:val="∏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𝑘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kumimoji="1" lang="en-US" altLang="zh-CN" sz="200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kumimoji="1" lang="en-US" altLang="zh-CN" sz="20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sSubSup>
                                                  <m:sSubSupPr>
                                                    <m:ctrlPr>
                                                      <a:rPr kumimoji="1" lang="en-US" altLang="zh-CN" sz="200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zh-CN" sz="20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zh-CN" sz="20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zh-CN" sz="20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den>
                                            </m:f>
                                          </m:e>
                                          <m:e/>
                                          <m:e/>
                                        </m:mr>
                                        <m:mr>
                                          <m:e/>
                                          <m:e>
                                            <m:r>
                                              <a:rPr kumimoji="1" lang="en-US" altLang="zh-CN" sz="2000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⋱</m:t>
                                            </m:r>
                                          </m:e>
                                          <m:e/>
                                        </m:mr>
                                        <m:mr>
                                          <m:e/>
                                          <m:e/>
                                          <m:e>
                                            <m:f>
                                              <m:fPr>
                                                <m:ctrlPr>
                                                  <a:rPr kumimoji="1" lang="en-US" altLang="zh-CN" sz="200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kumimoji="1" lang="en-US" altLang="zh-CN" sz="20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sSubSup>
                                                  <m:sSubSupPr>
                                                    <m:ctrlPr>
                                                      <a:rPr kumimoji="1" lang="en-US" altLang="zh-CN" sz="200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kumimoji="1" lang="en-US" altLang="zh-CN" sz="20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0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kumimoji="1" lang="en-US" altLang="zh-CN" sz="20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𝒚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20962E-B6C9-5F10-E434-FEE2151F0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883" y="5161083"/>
                <a:ext cx="10636245" cy="1744260"/>
              </a:xfrm>
              <a:prstGeom prst="rect">
                <a:avLst/>
              </a:prstGeom>
              <a:blipFill>
                <a:blip r:embed="rId8"/>
                <a:stretch>
                  <a:fillRect l="-8582" t="-44203" b="-75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>
            <a:extLst>
              <a:ext uri="{FF2B5EF4-FFF2-40B4-BE49-F238E27FC236}">
                <a16:creationId xmlns:a16="http://schemas.microsoft.com/office/drawing/2014/main" id="{0DA719C7-F26D-D3D8-4CB8-168D96546D91}"/>
              </a:ext>
            </a:extLst>
          </p:cNvPr>
          <p:cNvSpPr/>
          <p:nvPr/>
        </p:nvSpPr>
        <p:spPr>
          <a:xfrm>
            <a:off x="384079" y="5912237"/>
            <a:ext cx="994804" cy="441960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386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F0126-1A2A-29DB-95CF-BFF3C8CB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Distribution &amp; 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6B927BD-BE0C-8C52-1EEE-E641E74F5797}"/>
                  </a:ext>
                </a:extLst>
              </p:cNvPr>
              <p:cNvSpPr txBox="1"/>
              <p:nvPr/>
            </p:nvSpPr>
            <p:spPr>
              <a:xfrm>
                <a:off x="1517779" y="1283562"/>
                <a:ext cx="8474051" cy="5123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nary>
                                <m:naryPr>
                                  <m:chr m:val="∏"/>
                                  <m:ctrlPr>
                                    <a:rPr kumimoji="1" lang="en-US" altLang="zh-CN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𝑘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𝚲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𝒚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nary>
                                <m:naryPr>
                                  <m:chr m:val="∏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𝑘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𝟐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⋯,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kumimoji="1" lang="en-US" altLang="zh-CN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kumimoji="1" lang="en-US" altLang="zh-CN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sSubSup>
                                                  <m:sSubSupPr>
                                                    <m:ctrlPr>
                                                      <a:rPr kumimoji="1" lang="en-US" altLang="zh-CN" sz="20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zh-CN" sz="20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zh-CN" sz="20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zh-CN" sz="20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den>
                                            </m:f>
                                          </m:e>
                                          <m:e>
                                            <m:r>
                                              <a:rPr kumimoji="1" lang="en-US" altLang="zh-CN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1" lang="en-US" altLang="zh-CN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kumimoji="1" lang="en-US" altLang="zh-CN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1" lang="en-US" altLang="zh-CN" sz="2000" b="1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⋱</m:t>
                                            </m:r>
                                          </m:e>
                                          <m:e>
                                            <m:r>
                                              <a:rPr kumimoji="1" lang="en-US" altLang="zh-CN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kumimoji="1" lang="en-US" altLang="zh-CN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1" lang="en-US" altLang="zh-CN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YaHei" panose="020B0503020204020204" pitchFamily="34" charset="-122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kumimoji="1" lang="en-US" altLang="zh-CN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kumimoji="1" lang="en-US" altLang="zh-CN" sz="20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YaHei" panose="020B0503020204020204" pitchFamily="34" charset="-122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sSubSup>
                                                  <m:sSubSupPr>
                                                    <m:ctrlPr>
                                                      <a:rPr kumimoji="1" lang="en-US" altLang="zh-CN" sz="20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kumimoji="1" lang="en-US" altLang="zh-CN" sz="20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sz="20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kumimoji="1" lang="en-US" altLang="zh-CN" sz="20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Microsoft YaHei" panose="020B0503020204020204" pitchFamily="34" charset="-122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𝒚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nary>
                                <m:naryPr>
                                  <m:chr m:val="∏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𝑘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zh-CN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</m:func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𝒚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nary>
                                <m:naryPr>
                                  <m:chr m:val="∏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𝑘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nary>
                            <m:naryPr>
                              <m:chr m:val="∏"/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𝑘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𝒚</m:t>
                          </m:r>
                        </m:e>
                      </m:nary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𝑘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𝜋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𝒚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nary>
                            <m:naryPr>
                              <m:ctrl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+∞</m:t>
                              </m:r>
                            </m:sup>
                            <m:e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⋯</m:t>
                              </m:r>
                            </m:e>
                          </m:nary>
                          <m:nary>
                            <m:naryPr>
                              <m:ctrl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+∞</m:t>
                              </m:r>
                            </m:sup>
                            <m:e>
                              <m:nary>
                                <m:naryPr>
                                  <m:chr m:val="∏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𝑘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kumimoji="1" lang="en-US" altLang="zh-CN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𝑑𝑦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⋯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𝑑</m:t>
                      </m:r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6B927BD-BE0C-8C52-1EEE-E641E74F5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79" y="1283562"/>
                <a:ext cx="8474051" cy="5123006"/>
              </a:xfrm>
              <a:prstGeom prst="rect">
                <a:avLst/>
              </a:prstGeom>
              <a:blipFill>
                <a:blip r:embed="rId2"/>
                <a:stretch>
                  <a:fillRect l="-10928" t="-23267" b="-33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>
            <a:extLst>
              <a:ext uri="{FF2B5EF4-FFF2-40B4-BE49-F238E27FC236}">
                <a16:creationId xmlns:a16="http://schemas.microsoft.com/office/drawing/2014/main" id="{2B8BA58D-17C4-B7E9-578E-3BE5EDAFC7BD}"/>
              </a:ext>
            </a:extLst>
          </p:cNvPr>
          <p:cNvSpPr/>
          <p:nvPr/>
        </p:nvSpPr>
        <p:spPr>
          <a:xfrm>
            <a:off x="441952" y="1513855"/>
            <a:ext cx="994804" cy="441960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802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C4900-FF73-A2A2-5221-D64B9CDB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Characteristic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8306FE-0C05-5AC5-45D1-0DB6B24676EA}"/>
                  </a:ext>
                </a:extLst>
              </p:cNvPr>
              <p:cNvSpPr txBox="1"/>
              <p:nvPr/>
            </p:nvSpPr>
            <p:spPr>
              <a:xfrm>
                <a:off x="974035" y="1275461"/>
                <a:ext cx="10296939" cy="4767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除了概率视角，随机变量还有一个非常强力的工具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——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特征函数（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Characteristic Function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随机变量的特征函数：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Φ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𝜔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𝑗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𝜔</m:t>
                              </m:r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因此，两个随机变量的和的特征函数为：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Φ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𝜔</m:t>
                          </m:r>
                        </m:e>
                      </m:d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⋅</m:t>
                          </m:r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Φ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Φ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kumimoji="1" lang="en-US" altLang="zh-CN" sz="2000" b="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b="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两个随机变量和的特征函数是两个随机变量的特征函数的乘积。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8306FE-0C05-5AC5-45D1-0DB6B2467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5" y="1275461"/>
                <a:ext cx="10296939" cy="4767011"/>
              </a:xfrm>
              <a:prstGeom prst="rect">
                <a:avLst/>
              </a:prstGeom>
              <a:blipFill>
                <a:blip r:embed="rId2"/>
                <a:stretch>
                  <a:fillRect l="-493" b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089BCD1-E233-E360-866F-65E6C6DCA45D}"/>
              </a:ext>
            </a:extLst>
          </p:cNvPr>
          <p:cNvSpPr txBox="1"/>
          <p:nvPr/>
        </p:nvSpPr>
        <p:spPr>
          <a:xfrm>
            <a:off x="7569724" y="4643187"/>
            <a:ext cx="1489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注意要独立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5C324E-4C63-C667-F936-9A99FE190CA9}"/>
              </a:ext>
            </a:extLst>
          </p:cNvPr>
          <p:cNvSpPr txBox="1"/>
          <p:nvPr/>
        </p:nvSpPr>
        <p:spPr>
          <a:xfrm>
            <a:off x="7429714" y="277465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特征函数是概率密度函数的傅立叶变换</a:t>
            </a:r>
          </a:p>
        </p:txBody>
      </p:sp>
    </p:spTree>
    <p:extLst>
      <p:ext uri="{BB962C8B-B14F-4D97-AF65-F5344CB8AC3E}">
        <p14:creationId xmlns:p14="http://schemas.microsoft.com/office/powerpoint/2010/main" val="1858813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61749-37A3-A857-7C7C-2430DAAE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Characteristic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8FB2622-618C-0D5F-A68D-7404FCA1130D}"/>
                  </a:ext>
                </a:extLst>
              </p:cNvPr>
              <p:cNvSpPr txBox="1"/>
              <p:nvPr/>
            </p:nvSpPr>
            <p:spPr>
              <a:xfrm>
                <a:off x="704510" y="1382751"/>
                <a:ext cx="8608742" cy="2737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讨论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唯随机向量的特征函数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𝚽</m:t>
                          </m:r>
                        </m:e>
                        <m:sub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𝝎</m:t>
                          </m:r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推导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唯高斯联合分布的特征函数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𝚽</m:t>
                          </m:r>
                        </m:e>
                        <m:sub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𝝎</m:t>
                          </m:r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𝚺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nary>
                        <m:nary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tx2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b="1" i="1" smtClean="0">
                                                  <a:solidFill>
                                                    <a:schemeClr val="tx2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kumimoji="1" lang="en-US" altLang="zh-CN" sz="2000" b="1" i="1" smtClean="0">
                                                  <a:solidFill>
                                                    <a:schemeClr val="tx2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000" b="1" i="1" smtClean="0">
                                                  <a:solidFill>
                                                    <a:schemeClr val="tx2">
                                                      <a:lumMod val="50000"/>
                                                      <a:lumOff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𝝁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 b="0" i="0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tx2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</m:t>
                              </m:r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8FB2622-618C-0D5F-A68D-7404FCA11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10" y="1382751"/>
                <a:ext cx="8608742" cy="2737288"/>
              </a:xfrm>
              <a:prstGeom prst="rect">
                <a:avLst/>
              </a:prstGeom>
              <a:blipFill>
                <a:blip r:embed="rId2"/>
                <a:stretch>
                  <a:fillRect l="-589" b="-6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2BF9F17-107A-D79C-730F-1F8FD47CB2B7}"/>
              </a:ext>
            </a:extLst>
          </p:cNvPr>
          <p:cNvSpPr txBox="1"/>
          <p:nvPr/>
        </p:nvSpPr>
        <p:spPr>
          <a:xfrm>
            <a:off x="6365404" y="193498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做内积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E61842-C02E-044F-573F-834CCE0CF2CF}"/>
              </a:ext>
            </a:extLst>
          </p:cNvPr>
          <p:cNvSpPr txBox="1"/>
          <p:nvPr/>
        </p:nvSpPr>
        <p:spPr>
          <a:xfrm>
            <a:off x="6953174" y="282745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又是一个高斯积分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FC808A0-AED4-EE62-E1AC-6432134796A0}"/>
              </a:ext>
            </a:extLst>
          </p:cNvPr>
          <p:cNvSpPr/>
          <p:nvPr/>
        </p:nvSpPr>
        <p:spPr>
          <a:xfrm>
            <a:off x="998868" y="4204382"/>
            <a:ext cx="704412" cy="7044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5190A5A-8C7A-43B9-B4A2-2D9CB9F76399}"/>
              </a:ext>
            </a:extLst>
          </p:cNvPr>
          <p:cNvSpPr/>
          <p:nvPr/>
        </p:nvSpPr>
        <p:spPr>
          <a:xfrm>
            <a:off x="998868" y="5529761"/>
            <a:ext cx="704412" cy="7044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0A2AA60-5108-5D7D-CA1B-9F83FE6AA774}"/>
              </a:ext>
            </a:extLst>
          </p:cNvPr>
          <p:cNvSpPr/>
          <p:nvPr/>
        </p:nvSpPr>
        <p:spPr>
          <a:xfrm>
            <a:off x="3157350" y="5529761"/>
            <a:ext cx="704412" cy="70441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E0977C1-A6E5-D3C3-E173-10E561F9E0CA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1703280" y="5881967"/>
            <a:ext cx="14540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EFB9435-55E0-70D6-293A-BE7DFE80B519}"/>
              </a:ext>
            </a:extLst>
          </p:cNvPr>
          <p:cNvSpPr txBox="1"/>
          <p:nvPr/>
        </p:nvSpPr>
        <p:spPr>
          <a:xfrm>
            <a:off x="2129971" y="5462089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积分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B2AD7CA-C159-DBE1-0F84-A4A8CB105853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1351074" y="4908794"/>
            <a:ext cx="0" cy="620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BE9007C-8C5A-02B8-A3EF-0644EF5A61BC}"/>
              </a:ext>
            </a:extLst>
          </p:cNvPr>
          <p:cNvSpPr txBox="1"/>
          <p:nvPr/>
        </p:nvSpPr>
        <p:spPr>
          <a:xfrm>
            <a:off x="1467522" y="4974292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降维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27ABAF8-320F-9B51-F8AE-A8E39B8FF33E}"/>
              </a:ext>
            </a:extLst>
          </p:cNvPr>
          <p:cNvCxnSpPr>
            <a:stCxn id="9" idx="1"/>
            <a:endCxn id="7" idx="6"/>
          </p:cNvCxnSpPr>
          <p:nvPr/>
        </p:nvCxnSpPr>
        <p:spPr>
          <a:xfrm flipH="1" flipV="1">
            <a:off x="1703280" y="4556588"/>
            <a:ext cx="1557229" cy="1076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2FFB201-4BD4-7DD7-412E-AAA843C7BD61}"/>
              </a:ext>
            </a:extLst>
          </p:cNvPr>
          <p:cNvSpPr txBox="1"/>
          <p:nvPr/>
        </p:nvSpPr>
        <p:spPr>
          <a:xfrm>
            <a:off x="2517354" y="4619113"/>
            <a:ext cx="69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升维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139995-3746-2541-96E2-27CF8D2B1888}"/>
              </a:ext>
            </a:extLst>
          </p:cNvPr>
          <p:cNvSpPr/>
          <p:nvPr/>
        </p:nvSpPr>
        <p:spPr>
          <a:xfrm>
            <a:off x="5362414" y="3293390"/>
            <a:ext cx="3394128" cy="712922"/>
          </a:xfrm>
          <a:prstGeom prst="rect">
            <a:avLst/>
          </a:prstGeom>
          <a:noFill/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B1E208D-6528-DAB5-A8F9-A9AA7A753323}"/>
              </a:ext>
            </a:extLst>
          </p:cNvPr>
          <p:cNvSpPr txBox="1"/>
          <p:nvPr/>
        </p:nvSpPr>
        <p:spPr>
          <a:xfrm>
            <a:off x="5401159" y="420779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概率密度函数（一部分）</a:t>
            </a:r>
          </a:p>
        </p:txBody>
      </p:sp>
    </p:spTree>
    <p:extLst>
      <p:ext uri="{BB962C8B-B14F-4D97-AF65-F5344CB8AC3E}">
        <p14:creationId xmlns:p14="http://schemas.microsoft.com/office/powerpoint/2010/main" val="4123861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AC6F7-9415-B20B-D525-68253505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D1C7B-8E7B-F6EB-9E85-F651BFE1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Characteristic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CD7D3CD-2CE7-08F3-0E9E-CC1F02EF0C37}"/>
                  </a:ext>
                </a:extLst>
              </p:cNvPr>
              <p:cNvSpPr txBox="1"/>
              <p:nvPr/>
            </p:nvSpPr>
            <p:spPr>
              <a:xfrm>
                <a:off x="838200" y="1254265"/>
                <a:ext cx="8426153" cy="940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𝚽</m:t>
                          </m:r>
                        </m:e>
                        <m:sub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𝝎</m:t>
                          </m:r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𝚺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nary>
                        <m:nary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kumimoji="1" lang="en-US" altLang="zh-CN" sz="20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0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𝝁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</m:t>
                              </m:r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CD7D3CD-2CE7-08F3-0E9E-CC1F02EF0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4265"/>
                <a:ext cx="8426153" cy="940322"/>
              </a:xfrm>
              <a:prstGeom prst="rect">
                <a:avLst/>
              </a:prstGeom>
              <a:blipFill>
                <a:blip r:embed="rId2"/>
                <a:stretch>
                  <a:fillRect t="-124000" b="-17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FE20BE8-6811-DBD0-DD18-EFD760AC0AD7}"/>
                  </a:ext>
                </a:extLst>
              </p:cNvPr>
              <p:cNvSpPr txBox="1"/>
              <p:nvPr/>
            </p:nvSpPr>
            <p:spPr>
              <a:xfrm>
                <a:off x="2119864" y="2194587"/>
                <a:ext cx="7796237" cy="4247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Φ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𝜔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𝑑𝑥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𝜇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𝜇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𝜔𝜎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−2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+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𝜔𝜎</m:t>
                                          </m:r>
                                        </m:e>
                                      </m:d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𝜔𝜎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𝜇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𝜔𝜎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𝜔𝜎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𝜔𝜇𝜎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FE20BE8-6811-DBD0-DD18-EFD760AC0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64" y="2194587"/>
                <a:ext cx="7796237" cy="4247701"/>
              </a:xfrm>
              <a:prstGeom prst="rect">
                <a:avLst/>
              </a:prstGeom>
              <a:blipFill>
                <a:blip r:embed="rId3"/>
                <a:stretch>
                  <a:fillRect t="-28274" b="-4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箭头 17">
            <a:extLst>
              <a:ext uri="{FF2B5EF4-FFF2-40B4-BE49-F238E27FC236}">
                <a16:creationId xmlns:a16="http://schemas.microsoft.com/office/drawing/2014/main" id="{09603660-C8A1-AD84-826E-9F2DA8EA6FDA}"/>
              </a:ext>
            </a:extLst>
          </p:cNvPr>
          <p:cNvSpPr/>
          <p:nvPr/>
        </p:nvSpPr>
        <p:spPr>
          <a:xfrm>
            <a:off x="1804274" y="2371114"/>
            <a:ext cx="315590" cy="436970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55143F1-DD15-27EB-B379-00ABA185E8FD}"/>
              </a:ext>
            </a:extLst>
          </p:cNvPr>
          <p:cNvSpPr txBox="1"/>
          <p:nvPr/>
        </p:nvSpPr>
        <p:spPr>
          <a:xfrm>
            <a:off x="1106647" y="23895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DC7EA07-048D-BE6F-5037-584B8E648F11}"/>
                  </a:ext>
                </a:extLst>
              </p:cNvPr>
              <p:cNvSpPr txBox="1"/>
              <p:nvPr/>
            </p:nvSpPr>
            <p:spPr>
              <a:xfrm>
                <a:off x="8353586" y="3735092"/>
                <a:ext cx="1070037" cy="48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提取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𝜎</m:t>
                        </m:r>
                      </m:den>
                    </m:f>
                  </m:oMath>
                </a14:m>
                <a:endParaRPr kumimoji="1" lang="zh-CN" altLang="en-US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DC7EA07-048D-BE6F-5037-584B8E648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586" y="3735092"/>
                <a:ext cx="1070037" cy="484941"/>
              </a:xfrm>
              <a:prstGeom prst="rect">
                <a:avLst/>
              </a:prstGeom>
              <a:blipFill>
                <a:blip r:embed="rId4"/>
                <a:stretch>
                  <a:fillRect l="-4651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517F6E2-BDC1-4A47-EEFD-11D3E32369D5}"/>
              </a:ext>
            </a:extLst>
          </p:cNvPr>
          <p:cNvSpPr txBox="1"/>
          <p:nvPr/>
        </p:nvSpPr>
        <p:spPr>
          <a:xfrm>
            <a:off x="8353585" y="44221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配方</a:t>
            </a:r>
          </a:p>
        </p:txBody>
      </p:sp>
    </p:spTree>
    <p:extLst>
      <p:ext uri="{BB962C8B-B14F-4D97-AF65-F5344CB8AC3E}">
        <p14:creationId xmlns:p14="http://schemas.microsoft.com/office/powerpoint/2010/main" val="352798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29813-3B48-44F1-606E-B76A77B9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-- Diffusion Model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9BFAD2-7113-F2E6-CBFE-9F2208A3EE70}"/>
              </a:ext>
            </a:extLst>
          </p:cNvPr>
          <p:cNvSpPr txBox="1"/>
          <p:nvPr/>
        </p:nvSpPr>
        <p:spPr>
          <a:xfrm>
            <a:off x="813732" y="1308683"/>
            <a:ext cx="7748596" cy="463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扩散模型（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Diffusion Model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）是当前视觉领域中生成模型中的主流模型。</a:t>
            </a:r>
          </a:p>
        </p:txBody>
      </p:sp>
      <p:pic>
        <p:nvPicPr>
          <p:cNvPr id="1028" name="Picture 4" descr="详解Diffusion扩散模型：理论、架构与实现- techlead_krischang - 博客园">
            <a:extLst>
              <a:ext uri="{FF2B5EF4-FFF2-40B4-BE49-F238E27FC236}">
                <a16:creationId xmlns:a16="http://schemas.microsoft.com/office/drawing/2014/main" id="{BA105F62-5850-0733-634F-536919DAB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11" y="1940204"/>
            <a:ext cx="8555978" cy="481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722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3D4DA-58EA-8503-E2DE-F764DF98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Characteristic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26360F-E53D-4465-BAFD-257C145F74EE}"/>
                  </a:ext>
                </a:extLst>
              </p:cNvPr>
              <p:cNvSpPr txBox="1"/>
              <p:nvPr/>
            </p:nvSpPr>
            <p:spPr>
              <a:xfrm>
                <a:off x="838200" y="1254265"/>
                <a:ext cx="8426153" cy="940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𝚽</m:t>
                          </m:r>
                        </m:e>
                        <m:sub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𝝎</m:t>
                          </m:r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1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𝚺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nary>
                        <m:nary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kumimoji="1" lang="en-US" altLang="zh-CN" sz="20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0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𝝁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</m:t>
                              </m:r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𝒙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26360F-E53D-4465-BAFD-257C145F7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4265"/>
                <a:ext cx="8426153" cy="940322"/>
              </a:xfrm>
              <a:prstGeom prst="rect">
                <a:avLst/>
              </a:prstGeom>
              <a:blipFill>
                <a:blip r:embed="rId2"/>
                <a:stretch>
                  <a:fillRect t="-124000" b="-17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37E2F7-166F-C2C4-5EB8-2563AFE902F4}"/>
                  </a:ext>
                </a:extLst>
              </p:cNvPr>
              <p:cNvSpPr txBox="1"/>
              <p:nvPr/>
            </p:nvSpPr>
            <p:spPr>
              <a:xfrm>
                <a:off x="2119864" y="2194587"/>
                <a:ext cx="7793159" cy="4129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Φ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𝜔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𝑑𝑥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𝜔𝜎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𝜔𝜇𝜎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𝜇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𝜔𝜎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𝜔𝜇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𝜇</m:t>
                                              </m:r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𝜔𝜎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𝜔𝜇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𝑗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𝜔𝜇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kumimoji="1" lang="en-US" altLang="zh-CN" sz="20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den>
                          </m:f>
                          <m:nary>
                            <m:naryPr>
                              <m:ctrlPr>
                                <a:rPr kumimoji="1" lang="en-US" altLang="zh-CN" sz="20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+∞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000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accent5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accent5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accent5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60000"/>
                                                          <a:lumOff val="4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60000"/>
                                                          <a:lumOff val="4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60000"/>
                                                          <a:lumOff val="4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60000"/>
                                                          <a:lumOff val="4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60000"/>
                                                          <a:lumOff val="4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𝜔𝜎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accent5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  <m:r>
                                    <a:rPr kumimoji="1" lang="en-US" altLang="zh-CN" sz="2000" i="1">
                                      <a:solidFill>
                                        <a:schemeClr val="accent5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𝑑𝑥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𝑗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𝜔𝜇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Φ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𝝎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kumimoji="1" lang="en-US" altLang="zh-CN" sz="20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kumimoji="1" lang="en-US" altLang="zh-CN" sz="20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kumimoji="1" lang="en-US" altLang="zh-CN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𝝁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kumimoji="1" lang="en-US" altLang="zh-CN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kumimoji="1" lang="en-US" altLang="zh-CN" sz="2000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𝚺</m:t>
                              </m:r>
                              <m:r>
                                <a:rPr kumimoji="1" lang="en-US" altLang="zh-CN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37E2F7-166F-C2C4-5EB8-2563AFE9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64" y="2194587"/>
                <a:ext cx="7793159" cy="4129657"/>
              </a:xfrm>
              <a:prstGeom prst="rect">
                <a:avLst/>
              </a:prstGeom>
              <a:blipFill>
                <a:blip r:embed="rId3"/>
                <a:stretch>
                  <a:fillRect t="-29141" b="-29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5728D4F2-24AE-4311-2867-BCE026508AAB}"/>
              </a:ext>
            </a:extLst>
          </p:cNvPr>
          <p:cNvSpPr/>
          <p:nvPr/>
        </p:nvSpPr>
        <p:spPr>
          <a:xfrm>
            <a:off x="1804274" y="2371114"/>
            <a:ext cx="315590" cy="436970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940F26-041D-C25A-E585-F865ACC4CF3B}"/>
              </a:ext>
            </a:extLst>
          </p:cNvPr>
          <p:cNvSpPr txBox="1"/>
          <p:nvPr/>
        </p:nvSpPr>
        <p:spPr>
          <a:xfrm>
            <a:off x="1106647" y="23895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降维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D3C9C69-BC73-7FAA-B654-62EEFA48BB11}"/>
              </a:ext>
            </a:extLst>
          </p:cNvPr>
          <p:cNvSpPr/>
          <p:nvPr/>
        </p:nvSpPr>
        <p:spPr>
          <a:xfrm>
            <a:off x="4919958" y="5704885"/>
            <a:ext cx="3633323" cy="59881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79A22B0-63FA-FDC1-6285-3202AEAD2F70}"/>
                  </a:ext>
                </a:extLst>
              </p:cNvPr>
              <p:cNvSpPr txBox="1"/>
              <p:nvPr/>
            </p:nvSpPr>
            <p:spPr>
              <a:xfrm>
                <a:off x="9491514" y="4952326"/>
                <a:ext cx="6662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=1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79A22B0-63FA-FDC1-6285-3202AEAD2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514" y="4952326"/>
                <a:ext cx="66627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AFD2548-83D5-36B7-8C32-EA95C1AE27A7}"/>
              </a:ext>
            </a:extLst>
          </p:cNvPr>
          <p:cNvSpPr txBox="1"/>
          <p:nvPr/>
        </p:nvSpPr>
        <p:spPr>
          <a:xfrm>
            <a:off x="9694190" y="5352436"/>
            <a:ext cx="203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概率密度函数积分</a:t>
            </a:r>
          </a:p>
        </p:txBody>
      </p:sp>
    </p:spTree>
    <p:extLst>
      <p:ext uri="{BB962C8B-B14F-4D97-AF65-F5344CB8AC3E}">
        <p14:creationId xmlns:p14="http://schemas.microsoft.com/office/powerpoint/2010/main" val="1844383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FB8F1-9C1D-754D-D9F5-1F609A81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Characteristic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650E9F-78B7-FC25-FE93-B829AB4ED8C4}"/>
                  </a:ext>
                </a:extLst>
              </p:cNvPr>
              <p:cNvSpPr txBox="1"/>
              <p:nvPr/>
            </p:nvSpPr>
            <p:spPr>
              <a:xfrm>
                <a:off x="850605" y="1313271"/>
                <a:ext cx="10621925" cy="490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高斯分布的特征函数：</a:t>
                </a:r>
                <a:r>
                  <a:rPr kumimoji="1" lang="en-US" altLang="zh-CN" sz="2000" b="0" dirty="0">
                    <a:solidFill>
                      <a:schemeClr val="bg1"/>
                    </a:solidFill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Φ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𝝎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𝑗</m:t>
                            </m:r>
                            <m:sSup>
                              <m:sSupPr>
                                <m:ctrlPr>
                                  <a:rPr kumimoji="1" lang="en-US" altLang="zh-CN" sz="20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kumimoji="1" lang="en-US" altLang="zh-CN" sz="2000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kumimoji="1" lang="en-US" altLang="zh-CN" sz="20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𝝁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kumimoji="1" lang="en-US" altLang="zh-CN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𝝎</m:t>
                                </m:r>
                              </m:e>
                              <m:sup>
                                <m:r>
                                  <a:rPr kumimoji="1" lang="en-US" altLang="zh-CN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kumimoji="1" lang="en-US" altLang="zh-CN" sz="20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𝚺</m:t>
                            </m:r>
                            <m:r>
                              <a:rPr kumimoji="1" lang="en-US" altLang="zh-CN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𝝎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特征函数可以用于计算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𝑛</m:t>
                    </m:r>
                  </m:oMath>
                </a14:m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矩：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𝜔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求均值（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1-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矩）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𝑑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𝑗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𝜔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𝝁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𝒋</m:t>
                                      </m:r>
                                      <m:r>
                                        <a:rPr kumimoji="1" lang="en-US" altLang="zh-CN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𝚺</m:t>
                                  </m:r>
                                  <m:r>
                                    <a:rPr kumimoji="1" lang="en-US" altLang="zh-CN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  <m:r>
                                    <a:rPr kumimoji="1" lang="en-US" altLang="zh-CN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𝜔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kumimoji="1" lang="en-US" altLang="zh-CN" sz="20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kumimoji="1" lang="en-US" altLang="zh-CN" sz="20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kumimoji="1" lang="en-US" altLang="zh-CN" sz="2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𝝁</m:t>
                              </m:r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kumimoji="1" lang="en-US" altLang="zh-CN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kumimoji="1" lang="en-US" altLang="zh-CN" sz="2000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𝚺</m:t>
                              </m:r>
                              <m:r>
                                <a:rPr kumimoji="1" lang="en-US" altLang="zh-CN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𝜇</m:t>
                          </m:r>
                          <m: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Σ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𝜔</m:t>
                          </m:r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=0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𝜇</m:t>
                      </m:r>
                    </m:oMath>
                  </m:oMathPara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协方差（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2-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矩）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𝒅</m:t>
                              </m:r>
                            </m:e>
                            <m:sup>
                              <m:r>
                                <a:rPr kumimoji="1"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𝒅</m:t>
                          </m:r>
                          <m:sSup>
                            <m:sSupPr>
                              <m:ctrlPr>
                                <a:rPr kumimoji="1"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1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𝒋</m:t>
                                  </m:r>
                                  <m:r>
                                    <a:rPr kumimoji="1" lang="en-US" altLang="zh-CN" sz="1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𝒋</m:t>
                              </m:r>
                              <m:r>
                                <a:rPr kumimoji="1"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𝝎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kumimoji="1"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a:rPr kumimoji="1" lang="en-US" altLang="zh-CN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𝒋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16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16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kumimoji="1" lang="en-US" altLang="zh-CN" sz="16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kumimoji="1" lang="en-US" altLang="zh-CN" sz="16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𝝁</m:t>
                                  </m:r>
                                  <m:r>
                                    <a:rPr kumimoji="1" lang="en-US" altLang="zh-CN" sz="16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kumimoji="1" lang="en-US" altLang="zh-CN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𝟐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𝒋</m:t>
                                      </m:r>
                                      <m:r>
                                        <a:rPr kumimoji="1" lang="en-US" altLang="zh-CN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kumimoji="1" lang="en-US" altLang="zh-CN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kumimoji="1" lang="en-US" altLang="zh-CN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𝚺</m:t>
                                  </m:r>
                                  <m:r>
                                    <a:rPr kumimoji="1" lang="en-US" altLang="zh-CN" sz="1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  <m:r>
                                    <a:rPr kumimoji="1" lang="en-US" altLang="zh-CN" sz="1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kumimoji="1"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1600" b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𝝎</m:t>
                          </m:r>
                          <m:r>
                            <a:rPr kumimoji="1"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</m:t>
                          </m:r>
                          <m:r>
                            <a:rPr kumimoji="1"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a:rPr kumimoji="1"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𝒆𝒙𝒑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𝒋</m:t>
                              </m:r>
                              <m:sSup>
                                <m:sSupPr>
                                  <m:ctrlPr>
                                    <a:rPr kumimoji="1" lang="en-US" altLang="zh-CN" sz="16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kumimoji="1" lang="en-US" altLang="zh-CN" sz="16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kumimoji="1" lang="en-US" altLang="zh-CN" sz="1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𝝁</m:t>
                              </m:r>
                              <m:r>
                                <a:rPr kumimoji="1" lang="en-US" altLang="zh-CN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1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kumimoji="1" lang="en-US" altLang="zh-CN" sz="1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𝟐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1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kumimoji="1" lang="en-US" altLang="zh-CN" sz="1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kumimoji="1" lang="en-US" altLang="zh-CN" sz="1600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𝚺</m:t>
                              </m:r>
                              <m:r>
                                <a:rPr kumimoji="1" lang="en-US" altLang="zh-CN" sz="1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kumimoji="1" lang="en-US" altLang="zh-CN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𝝁</m:t>
                              </m:r>
                              <m:r>
                                <a:rPr kumimoji="1" lang="en-US" altLang="zh-CN" sz="16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r>
                                <a:rPr kumimoji="1"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𝒋</m:t>
                              </m:r>
                              <m:r>
                                <a:rPr kumimoji="1"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𝜮𝝎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𝝁</m:t>
                                  </m:r>
                                  <m:r>
                                    <a:rPr kumimoji="1" lang="en-US" altLang="zh-CN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kumimoji="1" lang="en-US" altLang="zh-CN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𝒋</m:t>
                                  </m:r>
                                  <m:r>
                                    <a:rPr kumimoji="1" lang="en-US" altLang="zh-CN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𝜮𝝎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kumimoji="1" lang="en-US" altLang="zh-CN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𝒋</m:t>
                          </m:r>
                          <m:r>
                            <a:rPr kumimoji="1" lang="en-US" altLang="zh-CN" sz="1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𝚺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𝝎</m:t>
                          </m:r>
                          <m:r>
                            <a:rPr kumimoji="1" lang="en-US" altLang="zh-CN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</m:t>
                          </m:r>
                          <m:r>
                            <a:rPr kumimoji="1" lang="en-US" altLang="zh-CN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𝝁</m:t>
                      </m:r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r>
                            <a:rPr kumimoji="1" lang="en-US" altLang="zh-CN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𝝁</m:t>
                          </m:r>
                        </m:e>
                        <m:sup>
                          <m:r>
                            <a:rPr kumimoji="1" lang="en-US" altLang="zh-CN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⊤</m:t>
                          </m:r>
                        </m:sup>
                      </m:sSup>
                      <m:r>
                        <a:rPr kumimoji="1" lang="en-US" altLang="zh-CN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𝒋</m:t>
                      </m:r>
                      <m:r>
                        <a:rPr kumimoji="1" lang="en-US" altLang="zh-CN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𝚺</m:t>
                      </m:r>
                    </m:oMath>
                  </m:oMathPara>
                </a14:m>
                <a:endParaRPr kumimoji="1" lang="en-US" altLang="zh-CN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650E9F-78B7-FC25-FE93-B829AB4ED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05" y="1313271"/>
                <a:ext cx="10621925" cy="4901598"/>
              </a:xfrm>
              <a:prstGeom prst="rect">
                <a:avLst/>
              </a:prstGeom>
              <a:blipFill>
                <a:blip r:embed="rId2"/>
                <a:stretch>
                  <a:fillRect l="-597" b="-18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94442C1-9748-37AA-2555-EB0BC53C01C4}"/>
              </a:ext>
            </a:extLst>
          </p:cNvPr>
          <p:cNvSpPr txBox="1"/>
          <p:nvPr/>
        </p:nvSpPr>
        <p:spPr>
          <a:xfrm>
            <a:off x="955431" y="6214869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注意：方差与协方差差了均值的偏移量</a:t>
            </a:r>
          </a:p>
        </p:txBody>
      </p:sp>
    </p:spTree>
    <p:extLst>
      <p:ext uri="{BB962C8B-B14F-4D97-AF65-F5344CB8AC3E}">
        <p14:creationId xmlns:p14="http://schemas.microsoft.com/office/powerpoint/2010/main" val="1363409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4D013-7759-81E6-504D-DC8FDC76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Characteristic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2E04CA-3D0D-BCB9-0885-72C34C2D918A}"/>
                  </a:ext>
                </a:extLst>
              </p:cNvPr>
              <p:cNvSpPr txBox="1"/>
              <p:nvPr/>
            </p:nvSpPr>
            <p:spPr>
              <a:xfrm>
                <a:off x="1412744" y="1291810"/>
                <a:ext cx="9365449" cy="4996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有了高斯随机变量的特征函数，可以</a:t>
                </a:r>
                <a:r>
                  <a:rPr kumimoji="1" lang="en-US" altLang="zh-CN" sz="2000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用来证明高斯分布的线性性质。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假设有随机向量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𝑿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𝝁</m:t>
                        </m:r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𝚺</m:t>
                        </m:r>
                      </m:e>
                    </m:d>
                  </m:oMath>
                </a14:m>
                <a:r>
                  <a:rPr kumimoji="1" lang="zh-CN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任意矩阵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𝑨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ℝ</m:t>
                        </m:r>
                      </m:e>
                      <m: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𝒎</m:t>
                        </m:r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×</m:t>
                        </m:r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𝒏</m:t>
                        </m:r>
                      </m:sup>
                    </m:sSup>
                  </m:oMath>
                </a14:m>
                <a:r>
                  <a:rPr kumimoji="1" lang="zh-CN" altLang="en-US" sz="20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则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𝒀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𝑨𝑿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𝑨</m:t>
                        </m:r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𝝁</m:t>
                        </m:r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𝑨</m:t>
                        </m:r>
                        <m:r>
                          <a:rPr kumimoji="1" lang="en-US" altLang="zh-CN" sz="2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𝚺</m:t>
                        </m:r>
                        <m:sSup>
                          <m:sSupPr>
                            <m:ctrlP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𝑨</m:t>
                            </m:r>
                          </m:e>
                          <m:sup>
                            <m:r>
                              <a:rPr kumimoji="1" lang="en-US" altLang="zh-CN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⊤</m:t>
                            </m:r>
                          </m:sup>
                        </m:sSup>
                        <m:r>
                          <a:rPr kumimoji="1" lang="en-US" altLang="zh-C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 </m:t>
                        </m:r>
                      </m:e>
                    </m:d>
                  </m:oMath>
                </a14:m>
                <a:endParaRPr kumimoji="1"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通过计算特征函数，来证明是高斯分布：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𝚽</m:t>
                          </m:r>
                        </m:e>
                        <m:sub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𝝎</m:t>
                          </m:r>
                        </m:e>
                      </m:d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𝑨𝑿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𝑗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sz="20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0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𝑨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0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⊤</m:t>
                                              </m:r>
                                            </m:sup>
                                          </m:sSup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𝝎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𝚽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𝑨</m:t>
                              </m:r>
                            </m:e>
                            <m:sup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⊤</m:t>
                              </m:r>
                            </m:sup>
                          </m:sSup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𝝎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𝑨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𝝁</m:t>
                              </m:r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𝑨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kumimoji="1" lang="en-US" altLang="zh-CN" sz="2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𝚺</m:t>
                              </m:r>
                              <m:d>
                                <m:d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𝑨</m:t>
                                  </m:r>
                                  <m:r>
                                    <a:rPr kumimoji="1" lang="en-US" altLang="zh-CN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𝝁</m:t>
                                  </m:r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𝑨</m:t>
                                  </m:r>
                                  <m:r>
                                    <a:rPr kumimoji="1" lang="en-US" altLang="zh-CN" sz="20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𝚺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a:rPr kumimoji="1" lang="en-US" altLang="zh-CN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⊤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zh-CN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2E04CA-3D0D-BCB9-0885-72C34C2D9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744" y="1291810"/>
                <a:ext cx="9365449" cy="4996432"/>
              </a:xfrm>
              <a:prstGeom prst="rect">
                <a:avLst/>
              </a:prstGeom>
              <a:blipFill>
                <a:blip r:embed="rId2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A22BCC1-81BE-7989-2A3B-5F3BF32D6F5C}"/>
              </a:ext>
            </a:extLst>
          </p:cNvPr>
          <p:cNvSpPr txBox="1"/>
          <p:nvPr/>
        </p:nvSpPr>
        <p:spPr>
          <a:xfrm>
            <a:off x="9773853" y="218578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合同矩阵</a:t>
            </a:r>
          </a:p>
        </p:txBody>
      </p:sp>
    </p:spTree>
    <p:extLst>
      <p:ext uri="{BB962C8B-B14F-4D97-AF65-F5344CB8AC3E}">
        <p14:creationId xmlns:p14="http://schemas.microsoft.com/office/powerpoint/2010/main" val="1884658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0F4C8-221D-276F-D11B-F0D4C6FB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Model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EAC617-6444-99BB-B99D-563366565345}"/>
              </a:ext>
            </a:extLst>
          </p:cNvPr>
          <p:cNvSpPr txBox="1"/>
          <p:nvPr/>
        </p:nvSpPr>
        <p:spPr>
          <a:xfrm>
            <a:off x="470781" y="1204111"/>
            <a:ext cx="6260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 descr="女人戴着帽子&#10;&#10;描述已自动生成">
            <a:extLst>
              <a:ext uri="{FF2B5EF4-FFF2-40B4-BE49-F238E27FC236}">
                <a16:creationId xmlns:a16="http://schemas.microsoft.com/office/drawing/2014/main" id="{408DCE67-A7FE-E774-4364-7417DB04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969" y="2535352"/>
            <a:ext cx="1431236" cy="1431236"/>
          </a:xfrm>
          <a:prstGeom prst="rect">
            <a:avLst/>
          </a:prstGeom>
        </p:spPr>
      </p:pic>
      <p:pic>
        <p:nvPicPr>
          <p:cNvPr id="5" name="图片 4" descr="女人戴着帽子&#10;&#10;描述已自动生成">
            <a:extLst>
              <a:ext uri="{FF2B5EF4-FFF2-40B4-BE49-F238E27FC236}">
                <a16:creationId xmlns:a16="http://schemas.microsoft.com/office/drawing/2014/main" id="{B24D63F9-92A1-D8B0-32E7-875BE8CA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777" y="2535352"/>
            <a:ext cx="1431236" cy="1431236"/>
          </a:xfrm>
          <a:prstGeom prst="rect">
            <a:avLst/>
          </a:prstGeom>
        </p:spPr>
      </p:pic>
      <p:pic>
        <p:nvPicPr>
          <p:cNvPr id="6" name="图片 5" descr="女人躺着&#10;&#10;低可信度描述已自动生成">
            <a:extLst>
              <a:ext uri="{FF2B5EF4-FFF2-40B4-BE49-F238E27FC236}">
                <a16:creationId xmlns:a16="http://schemas.microsoft.com/office/drawing/2014/main" id="{64C3982B-99D2-F4D6-0BD8-6FF09CD27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585" y="2535352"/>
            <a:ext cx="1431236" cy="1431236"/>
          </a:xfrm>
          <a:prstGeom prst="rect">
            <a:avLst/>
          </a:prstGeom>
        </p:spPr>
      </p:pic>
      <p:pic>
        <p:nvPicPr>
          <p:cNvPr id="7" name="图片 6" descr="图片包含 女人, 照片, 一群, 人们&#10;&#10;描述已自动生成">
            <a:extLst>
              <a:ext uri="{FF2B5EF4-FFF2-40B4-BE49-F238E27FC236}">
                <a16:creationId xmlns:a16="http://schemas.microsoft.com/office/drawing/2014/main" id="{C3DEEE56-54B9-EE4C-4C97-91D0B1113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393" y="2535352"/>
            <a:ext cx="1431236" cy="1431236"/>
          </a:xfrm>
          <a:prstGeom prst="rect">
            <a:avLst/>
          </a:prstGeom>
        </p:spPr>
      </p:pic>
      <p:pic>
        <p:nvPicPr>
          <p:cNvPr id="8" name="图片 7" descr="图片包含 人们, 绿色, 一群, 大&#10;&#10;描述已自动生成">
            <a:extLst>
              <a:ext uri="{FF2B5EF4-FFF2-40B4-BE49-F238E27FC236}">
                <a16:creationId xmlns:a16="http://schemas.microsoft.com/office/drawing/2014/main" id="{026C1822-79DB-516F-F945-C1D822550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201" y="2535352"/>
            <a:ext cx="1431236" cy="1431236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6B264D2-A689-76C8-6969-79A2F7B53FA7}"/>
              </a:ext>
            </a:extLst>
          </p:cNvPr>
          <p:cNvCxnSpPr/>
          <p:nvPr/>
        </p:nvCxnSpPr>
        <p:spPr>
          <a:xfrm>
            <a:off x="2309969" y="2291844"/>
            <a:ext cx="785446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8544E1D-74CB-8DE9-D569-724066A6F0A4}"/>
              </a:ext>
            </a:extLst>
          </p:cNvPr>
          <p:cNvCxnSpPr/>
          <p:nvPr/>
        </p:nvCxnSpPr>
        <p:spPr>
          <a:xfrm flipH="1">
            <a:off x="2207509" y="4206740"/>
            <a:ext cx="795692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2306F00-DB42-D9CF-0BE4-365BEC2DC51E}"/>
              </a:ext>
            </a:extLst>
          </p:cNvPr>
          <p:cNvSpPr txBox="1"/>
          <p:nvPr/>
        </p:nvSpPr>
        <p:spPr>
          <a:xfrm>
            <a:off x="10258980" y="21071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扩散过程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D6FEB5-D8EE-A719-3833-17BCF428B116}"/>
              </a:ext>
            </a:extLst>
          </p:cNvPr>
          <p:cNvSpPr txBox="1"/>
          <p:nvPr/>
        </p:nvSpPr>
        <p:spPr>
          <a:xfrm>
            <a:off x="825024" y="40220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逆扩散过程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0FAEA7E-F54B-3D8B-11A6-75E3B69A57FD}"/>
                  </a:ext>
                </a:extLst>
              </p:cNvPr>
              <p:cNvSpPr txBox="1"/>
              <p:nvPr/>
            </p:nvSpPr>
            <p:spPr>
              <a:xfrm>
                <a:off x="2768882" y="4379820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0FAEA7E-F54B-3D8B-11A6-75E3B69A5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82" y="4379820"/>
                <a:ext cx="51341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9590FC3-7392-7B33-F405-35FF52B98C76}"/>
                  </a:ext>
                </a:extLst>
              </p:cNvPr>
              <p:cNvSpPr txBox="1"/>
              <p:nvPr/>
            </p:nvSpPr>
            <p:spPr>
              <a:xfrm>
                <a:off x="5980498" y="4379820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9590FC3-7392-7B33-F405-35FF52B98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98" y="4379820"/>
                <a:ext cx="51341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6776F2-7250-8638-459C-E4951D8F2473}"/>
                  </a:ext>
                </a:extLst>
              </p:cNvPr>
              <p:cNvSpPr txBox="1"/>
              <p:nvPr/>
            </p:nvSpPr>
            <p:spPr>
              <a:xfrm>
                <a:off x="9192114" y="4379820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6776F2-7250-8638-459C-E4951D8F2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114" y="4379820"/>
                <a:ext cx="51341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671E2DE-B964-ABAF-3025-658322EDAD76}"/>
                  </a:ext>
                </a:extLst>
              </p:cNvPr>
              <p:cNvSpPr txBox="1"/>
              <p:nvPr/>
            </p:nvSpPr>
            <p:spPr>
              <a:xfrm>
                <a:off x="4374690" y="4379820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671E2DE-B964-ABAF-3025-658322EDA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90" y="4379820"/>
                <a:ext cx="513410" cy="400110"/>
              </a:xfrm>
              <a:prstGeom prst="rect">
                <a:avLst/>
              </a:prstGeom>
              <a:blipFill>
                <a:blip r:embed="rId10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878A093-2D57-2241-E775-423AF034E06E}"/>
                  </a:ext>
                </a:extLst>
              </p:cNvPr>
              <p:cNvSpPr txBox="1"/>
              <p:nvPr/>
            </p:nvSpPr>
            <p:spPr>
              <a:xfrm>
                <a:off x="7586306" y="4379820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878A093-2D57-2241-E775-423AF034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306" y="4379820"/>
                <a:ext cx="513410" cy="400110"/>
              </a:xfrm>
              <a:prstGeom prst="rect">
                <a:avLst/>
              </a:prstGeom>
              <a:blipFill>
                <a:blip r:embed="rId11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61C6D22-B8E6-7A0F-3E88-6EE1E5555EA6}"/>
                  </a:ext>
                </a:extLst>
              </p:cNvPr>
              <p:cNvSpPr txBox="1"/>
              <p:nvPr/>
            </p:nvSpPr>
            <p:spPr>
              <a:xfrm>
                <a:off x="2768882" y="1760986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61C6D22-B8E6-7A0F-3E88-6EE1E555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82" y="1760986"/>
                <a:ext cx="51341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1B79E9-1C61-53DA-8930-36020A02B05E}"/>
                  </a:ext>
                </a:extLst>
              </p:cNvPr>
              <p:cNvSpPr txBox="1"/>
              <p:nvPr/>
            </p:nvSpPr>
            <p:spPr>
              <a:xfrm>
                <a:off x="5980498" y="1760986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1B79E9-1C61-53DA-8930-36020A02B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98" y="1760986"/>
                <a:ext cx="51341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E274500-6B85-5AC1-A704-1E5A582B834A}"/>
                  </a:ext>
                </a:extLst>
              </p:cNvPr>
              <p:cNvSpPr txBox="1"/>
              <p:nvPr/>
            </p:nvSpPr>
            <p:spPr>
              <a:xfrm>
                <a:off x="9192114" y="1760986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E274500-6B85-5AC1-A704-1E5A582B8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114" y="1760986"/>
                <a:ext cx="51341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39D1726-9E5B-ECCF-5397-83664D50CE89}"/>
                  </a:ext>
                </a:extLst>
              </p:cNvPr>
              <p:cNvSpPr txBox="1"/>
              <p:nvPr/>
            </p:nvSpPr>
            <p:spPr>
              <a:xfrm>
                <a:off x="4374690" y="1760986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39D1726-9E5B-ECCF-5397-83664D50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90" y="1760986"/>
                <a:ext cx="513410" cy="400110"/>
              </a:xfrm>
              <a:prstGeom prst="rect">
                <a:avLst/>
              </a:prstGeom>
              <a:blipFill>
                <a:blip r:embed="rId15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0DCDB5F-977B-B06E-2DB6-4BD9CCA6AAA3}"/>
                  </a:ext>
                </a:extLst>
              </p:cNvPr>
              <p:cNvSpPr txBox="1"/>
              <p:nvPr/>
            </p:nvSpPr>
            <p:spPr>
              <a:xfrm>
                <a:off x="7586306" y="1760986"/>
                <a:ext cx="51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0DCDB5F-977B-B06E-2DB6-4BD9CCA6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306" y="1760986"/>
                <a:ext cx="513410" cy="400110"/>
              </a:xfrm>
              <a:prstGeom prst="rect">
                <a:avLst/>
              </a:prstGeom>
              <a:blipFill>
                <a:blip r:embed="rId16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55318FB-1299-A237-4AF5-11414A7EB59A}"/>
                  </a:ext>
                </a:extLst>
              </p:cNvPr>
              <p:cNvSpPr txBox="1"/>
              <p:nvPr/>
            </p:nvSpPr>
            <p:spPr>
              <a:xfrm>
                <a:off x="3473073" y="1811756"/>
                <a:ext cx="7108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55318FB-1299-A237-4AF5-11414A7EB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73" y="1811756"/>
                <a:ext cx="710836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A5E73E5-3007-8CD2-0742-63972592A1BA}"/>
                  </a:ext>
                </a:extLst>
              </p:cNvPr>
              <p:cNvSpPr txBox="1"/>
              <p:nvPr/>
            </p:nvSpPr>
            <p:spPr>
              <a:xfrm>
                <a:off x="10164437" y="3021594"/>
                <a:ext cx="1967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∼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A5E73E5-3007-8CD2-0742-63972592A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437" y="3021594"/>
                <a:ext cx="1967142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BC71DD3F-9C00-D4E6-A824-350FE773011E}"/>
              </a:ext>
            </a:extLst>
          </p:cNvPr>
          <p:cNvSpPr txBox="1"/>
          <p:nvPr/>
        </p:nvSpPr>
        <p:spPr>
          <a:xfrm>
            <a:off x="10812978" y="350783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高斯球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2267B61-005A-D618-2B6C-B8747C4A544B}"/>
              </a:ext>
            </a:extLst>
          </p:cNvPr>
          <p:cNvSpPr txBox="1"/>
          <p:nvPr/>
        </p:nvSpPr>
        <p:spPr>
          <a:xfrm>
            <a:off x="1332337" y="2072260"/>
            <a:ext cx="913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Direct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40D957-28CD-2359-1290-70EFD23159B3}"/>
              </a:ext>
            </a:extLst>
          </p:cNvPr>
          <p:cNvSpPr txBox="1"/>
          <p:nvPr/>
        </p:nvSpPr>
        <p:spPr>
          <a:xfrm>
            <a:off x="3470727" y="4244103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678CA38-BBD7-DCCE-8B3C-C894427C56D3}"/>
              </a:ext>
            </a:extLst>
          </p:cNvPr>
          <p:cNvSpPr txBox="1"/>
          <p:nvPr/>
        </p:nvSpPr>
        <p:spPr>
          <a:xfrm>
            <a:off x="5220861" y="4244103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560EFDE-07CF-A76D-078A-AEEAF65FA8D5}"/>
              </a:ext>
            </a:extLst>
          </p:cNvPr>
          <p:cNvSpPr txBox="1"/>
          <p:nvPr/>
        </p:nvSpPr>
        <p:spPr>
          <a:xfrm>
            <a:off x="6826669" y="4244103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CB0F497-A646-7FAB-2301-3819B3EBA0A6}"/>
              </a:ext>
            </a:extLst>
          </p:cNvPr>
          <p:cNvSpPr txBox="1"/>
          <p:nvPr/>
        </p:nvSpPr>
        <p:spPr>
          <a:xfrm>
            <a:off x="8436751" y="4244103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NN</a:t>
            </a:r>
            <a:endParaRPr kumimoji="1"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E21E21F-4780-0FB7-DBA6-6E317BD04ACE}"/>
              </a:ext>
            </a:extLst>
          </p:cNvPr>
          <p:cNvSpPr txBox="1"/>
          <p:nvPr/>
        </p:nvSpPr>
        <p:spPr>
          <a:xfrm>
            <a:off x="979590" y="30288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原始图像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3CAFA06-1BE0-4AA6-CB9C-057B66BCA190}"/>
                  </a:ext>
                </a:extLst>
              </p:cNvPr>
              <p:cNvSpPr txBox="1"/>
              <p:nvPr/>
            </p:nvSpPr>
            <p:spPr>
              <a:xfrm>
                <a:off x="1099468" y="4984480"/>
                <a:ext cx="9024906" cy="1227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  <m:r>
                        <a:rPr kumimoji="1"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∼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𝑰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−2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−2</m:t>
                          </m:r>
                        </m:sub>
                      </m:sSub>
                      <m:r>
                        <a:rPr kumimoji="1"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3CAFA06-1BE0-4AA6-CB9C-057B66BCA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68" y="4984480"/>
                <a:ext cx="9024906" cy="12270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11F2987D-A4B2-266F-DF17-F005B7E79142}"/>
              </a:ext>
            </a:extLst>
          </p:cNvPr>
          <p:cNvSpPr/>
          <p:nvPr/>
        </p:nvSpPr>
        <p:spPr>
          <a:xfrm>
            <a:off x="3256250" y="5785164"/>
            <a:ext cx="3237658" cy="4263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EE305EB-7ED7-DF0D-F14F-345A82629CDD}"/>
              </a:ext>
            </a:extLst>
          </p:cNvPr>
          <p:cNvSpPr txBox="1"/>
          <p:nvPr/>
        </p:nvSpPr>
        <p:spPr>
          <a:xfrm>
            <a:off x="3282292" y="627864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高斯线性性质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A7423D3-84E0-E74A-D0DC-C5586261855F}"/>
                  </a:ext>
                </a:extLst>
              </p:cNvPr>
              <p:cNvSpPr txBox="1"/>
              <p:nvPr/>
            </p:nvSpPr>
            <p:spPr>
              <a:xfrm>
                <a:off x="5005841" y="6278643"/>
                <a:ext cx="4397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⇒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+1−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1−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A7423D3-84E0-E74A-D0DC-C55862618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841" y="6278643"/>
                <a:ext cx="439793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5BD118D-781D-BC33-BBC0-6C8A181B3043}"/>
                  </a:ext>
                </a:extLst>
              </p:cNvPr>
              <p:cNvSpPr txBox="1"/>
              <p:nvPr/>
            </p:nvSpPr>
            <p:spPr>
              <a:xfrm>
                <a:off x="6493908" y="5421952"/>
                <a:ext cx="253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注意：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𝜀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是随机变量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5BD118D-781D-BC33-BBC0-6C8A181B3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908" y="5421952"/>
                <a:ext cx="2530757" cy="369332"/>
              </a:xfrm>
              <a:prstGeom prst="rect">
                <a:avLst/>
              </a:prstGeom>
              <a:blipFill>
                <a:blip r:embed="rId21"/>
                <a:stretch>
                  <a:fillRect l="-2000" t="-6452" r="-1000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619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CFA65-F593-AC52-E1A2-F429D4F8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Model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272C6A-0ABC-CB63-93DE-CDB6AB8CE481}"/>
              </a:ext>
            </a:extLst>
          </p:cNvPr>
          <p:cNvSpPr txBox="1"/>
          <p:nvPr/>
        </p:nvSpPr>
        <p:spPr>
          <a:xfrm>
            <a:off x="470781" y="1204111"/>
            <a:ext cx="9744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Forward Direct Diffusion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8CD3688-EE72-A630-6E89-7D06C6B355C8}"/>
                  </a:ext>
                </a:extLst>
              </p:cNvPr>
              <p:cNvSpPr txBox="1"/>
              <p:nvPr/>
            </p:nvSpPr>
            <p:spPr>
              <a:xfrm>
                <a:off x="556260" y="1604221"/>
                <a:ext cx="9024906" cy="1794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  <m:r>
                        <a:rPr kumimoji="1"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,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∼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𝑰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−2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−2</m:t>
                          </m:r>
                        </m:sub>
                      </m:sSub>
                      <m:r>
                        <a:rPr kumimoji="1"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8CD3688-EE72-A630-6E89-7D06C6B35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" y="1604221"/>
                <a:ext cx="9024906" cy="17945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090F7D0-0C54-550C-A770-6784A2C1D49C}"/>
              </a:ext>
            </a:extLst>
          </p:cNvPr>
          <p:cNvSpPr txBox="1"/>
          <p:nvPr/>
        </p:nvSpPr>
        <p:spPr>
          <a:xfrm>
            <a:off x="588475" y="376069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F6A822-FD53-5163-ADF4-ED9F6DF398E3}"/>
                  </a:ext>
                </a:extLst>
              </p:cNvPr>
              <p:cNvSpPr txBox="1"/>
              <p:nvPr/>
            </p:nvSpPr>
            <p:spPr>
              <a:xfrm>
                <a:off x="1421394" y="3728217"/>
                <a:ext cx="5953105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⋯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⋯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F6A822-FD53-5163-ADF4-ED9F6DF3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394" y="3728217"/>
                <a:ext cx="5953105" cy="465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36504C5-415D-4A8B-B7C6-C5E549216A71}"/>
              </a:ext>
            </a:extLst>
          </p:cNvPr>
          <p:cNvSpPr txBox="1"/>
          <p:nvPr/>
        </p:nvSpPr>
        <p:spPr>
          <a:xfrm>
            <a:off x="7374499" y="3760694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意味着从开始可以达到中间任意一步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E2A5DA-5DA0-89BF-BC55-33959CBB7376}"/>
              </a:ext>
            </a:extLst>
          </p:cNvPr>
          <p:cNvSpPr txBox="1"/>
          <p:nvPr/>
        </p:nvSpPr>
        <p:spPr>
          <a:xfrm>
            <a:off x="838200" y="447018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D45D3A-1380-1EAC-7CA2-D5CCDC91F8E6}"/>
                  </a:ext>
                </a:extLst>
              </p:cNvPr>
              <p:cNvSpPr txBox="1"/>
              <p:nvPr/>
            </p:nvSpPr>
            <p:spPr>
              <a:xfrm>
                <a:off x="1147317" y="4193281"/>
                <a:ext cx="1559721" cy="95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kumimoji="1" lang="zh-CN" alt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𝑘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D45D3A-1380-1EAC-7CA2-D5CCDC91F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17" y="4193281"/>
                <a:ext cx="1559721" cy="953915"/>
              </a:xfrm>
              <a:prstGeom prst="rect">
                <a:avLst/>
              </a:prstGeom>
              <a:blipFill>
                <a:blip r:embed="rId4"/>
                <a:stretch>
                  <a:fillRect l="-53226" t="-98684" b="-15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4C6E332-727F-6E48-989A-B6F2B5C664DD}"/>
              </a:ext>
            </a:extLst>
          </p:cNvPr>
          <p:cNvSpPr txBox="1"/>
          <p:nvPr/>
        </p:nvSpPr>
        <p:spPr>
          <a:xfrm>
            <a:off x="2942376" y="4470183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AB92622-7E2E-AE23-8939-45B7C769833E}"/>
                  </a:ext>
                </a:extLst>
              </p:cNvPr>
              <p:cNvSpPr txBox="1"/>
              <p:nvPr/>
            </p:nvSpPr>
            <p:spPr>
              <a:xfrm>
                <a:off x="3757188" y="4435270"/>
                <a:ext cx="4526752" cy="696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e>
                      </m:rad>
                      <m:r>
                        <a:rPr kumimoji="1"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AB92622-7E2E-AE23-8939-45B7C7698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88" y="4435270"/>
                <a:ext cx="4526752" cy="696537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>
            <a:extLst>
              <a:ext uri="{FF2B5EF4-FFF2-40B4-BE49-F238E27FC236}">
                <a16:creationId xmlns:a16="http://schemas.microsoft.com/office/drawing/2014/main" id="{045D47D1-B482-66B7-3E4D-036B2FD4051D}"/>
              </a:ext>
            </a:extLst>
          </p:cNvPr>
          <p:cNvSpPr/>
          <p:nvPr/>
        </p:nvSpPr>
        <p:spPr>
          <a:xfrm>
            <a:off x="3757188" y="4360545"/>
            <a:ext cx="4526752" cy="8763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6378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E428A-D682-109C-E50F-4C935427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Model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23770-54BF-27A1-EFF2-78F655CB5EEC}"/>
              </a:ext>
            </a:extLst>
          </p:cNvPr>
          <p:cNvSpPr txBox="1"/>
          <p:nvPr/>
        </p:nvSpPr>
        <p:spPr>
          <a:xfrm>
            <a:off x="470781" y="1204111"/>
            <a:ext cx="759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Denoise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9E3347B-8426-7551-794D-35133DFF4016}"/>
                  </a:ext>
                </a:extLst>
              </p:cNvPr>
              <p:cNvSpPr txBox="1"/>
              <p:nvPr/>
            </p:nvSpPr>
            <p:spPr>
              <a:xfrm>
                <a:off x="7665248" y="1709131"/>
                <a:ext cx="4526752" cy="696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e>
                      </m:rad>
                      <m:r>
                        <a:rPr kumimoji="1" lang="en-US" altLang="zh-C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kumimoji="1" lang="zh-CN" altLang="en-US" sz="3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9E3347B-8426-7551-794D-35133DFF4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248" y="1709131"/>
                <a:ext cx="4526752" cy="696537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A42D5DA-ADF1-4110-FAF8-ABFBF4F2250C}"/>
              </a:ext>
            </a:extLst>
          </p:cNvPr>
          <p:cNvSpPr txBox="1"/>
          <p:nvPr/>
        </p:nvSpPr>
        <p:spPr>
          <a:xfrm>
            <a:off x="676275" y="222946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反过来要考虑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9ED685-2AE5-F340-92EC-45BC58546E90}"/>
                  </a:ext>
                </a:extLst>
              </p:cNvPr>
              <p:cNvSpPr txBox="1"/>
              <p:nvPr/>
            </p:nvSpPr>
            <p:spPr>
              <a:xfrm>
                <a:off x="2399824" y="2057400"/>
                <a:ext cx="4898392" cy="744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9ED685-2AE5-F340-92EC-45BC58546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824" y="2057400"/>
                <a:ext cx="4898392" cy="744243"/>
              </a:xfrm>
              <a:prstGeom prst="rect">
                <a:avLst/>
              </a:prstGeom>
              <a:blipFill>
                <a:blip r:embed="rId3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86A9CDA-56B3-945E-95D3-0056EBAE56E3}"/>
              </a:ext>
            </a:extLst>
          </p:cNvPr>
          <p:cNvSpPr txBox="1"/>
          <p:nvPr/>
        </p:nvSpPr>
        <p:spPr>
          <a:xfrm>
            <a:off x="7665248" y="260158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贝叶斯公式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9DC32D-C603-5AD6-5E4C-46D65A2E52EE}"/>
                  </a:ext>
                </a:extLst>
              </p:cNvPr>
              <p:cNvSpPr txBox="1"/>
              <p:nvPr/>
            </p:nvSpPr>
            <p:spPr>
              <a:xfrm>
                <a:off x="7974467" y="3115716"/>
                <a:ext cx="3908314" cy="740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𝐴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𝐵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9DC32D-C603-5AD6-5E4C-46D65A2E5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467" y="3115716"/>
                <a:ext cx="3908314" cy="7405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6F544C7-9D46-E4AF-513E-29ED3BB090B3}"/>
                  </a:ext>
                </a:extLst>
              </p:cNvPr>
              <p:cNvSpPr txBox="1"/>
              <p:nvPr/>
            </p:nvSpPr>
            <p:spPr>
              <a:xfrm>
                <a:off x="959827" y="3115716"/>
                <a:ext cx="4891467" cy="1679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ℙ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</m:d>
                  </m:oMath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ℙ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kumimoji="1"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</m:d>
                  </m:oMath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ℙ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kumimoji="1" lang="en-US" altLang="zh-CN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kumimoji="1" lang="en-US" altLang="zh-CN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</m:d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6F544C7-9D46-E4AF-513E-29ED3BB0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27" y="3115716"/>
                <a:ext cx="4891467" cy="1679883"/>
              </a:xfrm>
              <a:prstGeom prst="rect">
                <a:avLst/>
              </a:prstGeom>
              <a:blipFill>
                <a:blip r:embed="rId5"/>
                <a:stretch>
                  <a:fillRect l="-1036" b="-3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405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9D5D4-04B4-A6D8-7DDF-113679FB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C63054-2760-08A0-BFF3-ED6DCF00D634}"/>
              </a:ext>
            </a:extLst>
          </p:cNvPr>
          <p:cNvSpPr txBox="1"/>
          <p:nvPr/>
        </p:nvSpPr>
        <p:spPr>
          <a:xfrm>
            <a:off x="470781" y="1204111"/>
            <a:ext cx="759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Denoise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7F4797-39F1-1CAB-0291-DB7476ADB87C}"/>
              </a:ext>
            </a:extLst>
          </p:cNvPr>
          <p:cNvSpPr txBox="1"/>
          <p:nvPr/>
        </p:nvSpPr>
        <p:spPr>
          <a:xfrm>
            <a:off x="658858" y="177628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反过来要考虑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32C2FDE-DCBC-056B-ABEB-88B4E34B641A}"/>
                  </a:ext>
                </a:extLst>
              </p:cNvPr>
              <p:cNvSpPr txBox="1"/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32C2FDE-DCBC-056B-ABEB-88B4E34B6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blipFill>
                <a:blip r:embed="rId2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A68722-8200-9D55-A3B9-950798792405}"/>
                  </a:ext>
                </a:extLst>
              </p:cNvPr>
              <p:cNvSpPr txBox="1"/>
              <p:nvPr/>
            </p:nvSpPr>
            <p:spPr>
              <a:xfrm>
                <a:off x="678799" y="2176397"/>
                <a:ext cx="4891467" cy="1679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ℙ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0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</m:d>
                  </m:oMath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ℙ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kumimoji="1"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</m:d>
                  </m:oMath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ℙ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∼</m:t>
                    </m:r>
                    <m:r>
                      <a:rPr kumimoji="1" lang="en-US" altLang="zh-CN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𝒩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zh-CN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kumimoji="1" lang="en-US" altLang="zh-CN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kumimoji="1" lang="en-US" altLang="zh-CN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𝑰</m:t>
                        </m:r>
                      </m:e>
                    </m:d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A68722-8200-9D55-A3B9-950798792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99" y="2176397"/>
                <a:ext cx="4891467" cy="1679883"/>
              </a:xfrm>
              <a:prstGeom prst="rect">
                <a:avLst/>
              </a:prstGeom>
              <a:blipFill>
                <a:blip r:embed="rId3"/>
                <a:stretch>
                  <a:fillRect l="-1036" b="-3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B42D33-7B9B-C720-336C-5B1E82C18806}"/>
                  </a:ext>
                </a:extLst>
              </p:cNvPr>
              <p:cNvSpPr txBox="1"/>
              <p:nvPr/>
            </p:nvSpPr>
            <p:spPr>
              <a:xfrm>
                <a:off x="1172922" y="4570707"/>
                <a:ext cx="9846157" cy="1083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BB42D33-7B9B-C720-336C-5B1E82C18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22" y="4570707"/>
                <a:ext cx="9846157" cy="108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FC54C20C-21E1-CBB8-2912-AE8B3F856ADB}"/>
              </a:ext>
            </a:extLst>
          </p:cNvPr>
          <p:cNvCxnSpPr/>
          <p:nvPr/>
        </p:nvCxnSpPr>
        <p:spPr>
          <a:xfrm>
            <a:off x="4665518" y="2176397"/>
            <a:ext cx="228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65B2DBD-F1FF-0197-EE34-A8E6AB0D1DFB}"/>
              </a:ext>
            </a:extLst>
          </p:cNvPr>
          <p:cNvCxnSpPr/>
          <p:nvPr/>
        </p:nvCxnSpPr>
        <p:spPr>
          <a:xfrm>
            <a:off x="6241774" y="1936143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DE43A36B-A12C-5BB5-94EC-97B85801B954}"/>
              </a:ext>
            </a:extLst>
          </p:cNvPr>
          <p:cNvCxnSpPr/>
          <p:nvPr/>
        </p:nvCxnSpPr>
        <p:spPr>
          <a:xfrm>
            <a:off x="6333214" y="2297927"/>
            <a:ext cx="2504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500FD-7716-7204-E5E5-3E32ECD7F507}"/>
              </a:ext>
            </a:extLst>
          </p:cNvPr>
          <p:cNvSpPr txBox="1"/>
          <p:nvPr/>
        </p:nvSpPr>
        <p:spPr>
          <a:xfrm>
            <a:off x="1311965" y="594757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配方！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8B0728-482C-F92D-C780-F2B6233D164E}"/>
              </a:ext>
            </a:extLst>
          </p:cNvPr>
          <p:cNvSpPr/>
          <p:nvPr/>
        </p:nvSpPr>
        <p:spPr>
          <a:xfrm>
            <a:off x="2793304" y="1847589"/>
            <a:ext cx="482252" cy="3288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2ECAAA4-57BC-EF69-2A47-4936364743F3}"/>
              </a:ext>
            </a:extLst>
          </p:cNvPr>
          <p:cNvCxnSpPr/>
          <p:nvPr/>
        </p:nvCxnSpPr>
        <p:spPr>
          <a:xfrm>
            <a:off x="3275556" y="2176397"/>
            <a:ext cx="2480154" cy="2715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54E4F35-A564-305C-581E-5AC21C94E59F}"/>
              </a:ext>
            </a:extLst>
          </p:cNvPr>
          <p:cNvCxnSpPr/>
          <p:nvPr/>
        </p:nvCxnSpPr>
        <p:spPr>
          <a:xfrm>
            <a:off x="3275556" y="2176397"/>
            <a:ext cx="3651337" cy="2664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B391DCA-BD81-4A1D-5C2F-FA8F78B4D39E}"/>
                  </a:ext>
                </a:extLst>
              </p:cNvPr>
              <p:cNvSpPr txBox="1"/>
              <p:nvPr/>
            </p:nvSpPr>
            <p:spPr>
              <a:xfrm>
                <a:off x="1224988" y="4149967"/>
                <a:ext cx="5055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只要关心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即可，乘法变加法，除法变减法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B391DCA-BD81-4A1D-5C2F-FA8F78B4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988" y="4149967"/>
                <a:ext cx="5055743" cy="369332"/>
              </a:xfrm>
              <a:prstGeom prst="rect">
                <a:avLst/>
              </a:prstGeom>
              <a:blipFill>
                <a:blip r:embed="rId5"/>
                <a:stretch>
                  <a:fillRect l="-100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F00EF3A-62C5-A348-ED62-A2FDB70CDDA2}"/>
                  </a:ext>
                </a:extLst>
              </p:cNvPr>
              <p:cNvSpPr txBox="1"/>
              <p:nvPr/>
            </p:nvSpPr>
            <p:spPr>
              <a:xfrm>
                <a:off x="6070225" y="3967333"/>
                <a:ext cx="3381760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F00EF3A-62C5-A348-ED62-A2FDB70CD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225" y="3967333"/>
                <a:ext cx="3381760" cy="720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286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>
            <a:extLst>
              <a:ext uri="{FF2B5EF4-FFF2-40B4-BE49-F238E27FC236}">
                <a16:creationId xmlns:a16="http://schemas.microsoft.com/office/drawing/2014/main" id="{315274A9-2C91-7F8D-9143-A70B2D9DB2A3}"/>
              </a:ext>
            </a:extLst>
          </p:cNvPr>
          <p:cNvSpPr/>
          <p:nvPr/>
        </p:nvSpPr>
        <p:spPr>
          <a:xfrm>
            <a:off x="8531525" y="4563374"/>
            <a:ext cx="500332" cy="500332"/>
          </a:xfrm>
          <a:prstGeom prst="ellipse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C05C0E9-45E9-045D-5F40-4300B71A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F5E8D0-CE59-C0E9-6018-D4AF7C6813E6}"/>
              </a:ext>
            </a:extLst>
          </p:cNvPr>
          <p:cNvSpPr txBox="1"/>
          <p:nvPr/>
        </p:nvSpPr>
        <p:spPr>
          <a:xfrm>
            <a:off x="470781" y="1204111"/>
            <a:ext cx="759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Denoise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6FE758-F5A7-0F81-64D3-157A96A2FCC8}"/>
              </a:ext>
            </a:extLst>
          </p:cNvPr>
          <p:cNvSpPr txBox="1"/>
          <p:nvPr/>
        </p:nvSpPr>
        <p:spPr>
          <a:xfrm>
            <a:off x="658858" y="177628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反过来要考虑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62840A-796E-18E6-74D9-C56291A3BF56}"/>
                  </a:ext>
                </a:extLst>
              </p:cNvPr>
              <p:cNvSpPr txBox="1"/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62840A-796E-18E6-74D9-C56291A3B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blipFill>
                <a:blip r:embed="rId2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C052FC-6590-51E0-CF36-21E4E226DBAA}"/>
                  </a:ext>
                </a:extLst>
              </p:cNvPr>
              <p:cNvSpPr txBox="1"/>
              <p:nvPr/>
            </p:nvSpPr>
            <p:spPr>
              <a:xfrm>
                <a:off x="97588" y="2206982"/>
                <a:ext cx="11771299" cy="3223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FFC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</m:t>
                                              </m:r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accent6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Sup>
                                        <m:sSub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Sup>
                                        <m:sSub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den>
                                      </m:f>
                                    </m:e>
                                  </m:d>
                                  <m:sSubSup>
                                    <m:sSubSupPr>
                                      <m:ctrlPr>
                                        <a:rPr kumimoji="1" lang="en-US" altLang="zh-CN" sz="20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kumimoji="1" lang="en-US" altLang="zh-CN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b="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b="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b="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kumimoji="1" lang="en-US" altLang="zh-CN" sz="2000" b="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den>
                                      </m:f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C052FC-6590-51E0-CF36-21E4E226D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8" y="2206982"/>
                <a:ext cx="11771299" cy="32237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580566F-19EB-8C04-927B-E0A9C6327495}"/>
              </a:ext>
            </a:extLst>
          </p:cNvPr>
          <p:cNvCxnSpPr/>
          <p:nvPr/>
        </p:nvCxnSpPr>
        <p:spPr>
          <a:xfrm>
            <a:off x="4665518" y="2176397"/>
            <a:ext cx="228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D4E9AB8-EA73-31D3-7846-A579CE335ECD}"/>
              </a:ext>
            </a:extLst>
          </p:cNvPr>
          <p:cNvCxnSpPr/>
          <p:nvPr/>
        </p:nvCxnSpPr>
        <p:spPr>
          <a:xfrm>
            <a:off x="6241774" y="1936143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AD80578B-0A5B-E83A-9881-2114DB7636A0}"/>
              </a:ext>
            </a:extLst>
          </p:cNvPr>
          <p:cNvCxnSpPr/>
          <p:nvPr/>
        </p:nvCxnSpPr>
        <p:spPr>
          <a:xfrm>
            <a:off x="6333214" y="2297927"/>
            <a:ext cx="2504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DF81B55-0BB4-4309-17D5-29E2C5CF6C65}"/>
              </a:ext>
            </a:extLst>
          </p:cNvPr>
          <p:cNvSpPr/>
          <p:nvPr/>
        </p:nvSpPr>
        <p:spPr>
          <a:xfrm>
            <a:off x="2823519" y="1834978"/>
            <a:ext cx="481913" cy="3720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62024A0-AAE7-BFE7-3BBD-824DEDBC2616}"/>
                  </a:ext>
                </a:extLst>
              </p:cNvPr>
              <p:cNvSpPr txBox="1"/>
              <p:nvPr/>
            </p:nvSpPr>
            <p:spPr>
              <a:xfrm>
                <a:off x="8531525" y="5244940"/>
                <a:ext cx="1772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这个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不重要！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62024A0-AAE7-BFE7-3BBD-824DEDBC2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525" y="5244940"/>
                <a:ext cx="1772473" cy="369332"/>
              </a:xfrm>
              <a:prstGeom prst="rect">
                <a:avLst/>
              </a:prstGeom>
              <a:blipFill>
                <a:blip r:embed="rId4"/>
                <a:stretch>
                  <a:fillRect l="-3571" t="-6452" r="-2143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686BCB1-AD32-52DF-B0A8-021A797DD987}"/>
                  </a:ext>
                </a:extLst>
              </p:cNvPr>
              <p:cNvSpPr txBox="1"/>
              <p:nvPr/>
            </p:nvSpPr>
            <p:spPr>
              <a:xfrm>
                <a:off x="1561381" y="5538158"/>
                <a:ext cx="6067558" cy="534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接下来配方：提取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kumimoji="1" lang="en-US" altLang="zh-CN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𝑡</m:t>
                                    </m:r>
                                    <m:r>
                                      <a:rPr kumimoji="1" lang="en-US" altLang="zh-CN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，然后就可以凑一次项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686BCB1-AD32-52DF-B0A8-021A797DD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381" y="5538158"/>
                <a:ext cx="6067558" cy="534249"/>
              </a:xfrm>
              <a:prstGeom prst="rect">
                <a:avLst/>
              </a:prstGeom>
              <a:blipFill>
                <a:blip r:embed="rId5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427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222F2-BBF7-D501-C73C-3579D44C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C3A54A-0216-2669-4EA5-FDD6CE3B1ABE}"/>
              </a:ext>
            </a:extLst>
          </p:cNvPr>
          <p:cNvSpPr txBox="1"/>
          <p:nvPr/>
        </p:nvSpPr>
        <p:spPr>
          <a:xfrm>
            <a:off x="470781" y="1204111"/>
            <a:ext cx="759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Denoise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E11510-DC42-4674-DF54-C20840BCC968}"/>
              </a:ext>
            </a:extLst>
          </p:cNvPr>
          <p:cNvSpPr txBox="1"/>
          <p:nvPr/>
        </p:nvSpPr>
        <p:spPr>
          <a:xfrm>
            <a:off x="658858" y="177628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反过来要考虑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ECF6FD6-21E3-677B-CBF7-9D61C87EC143}"/>
                  </a:ext>
                </a:extLst>
              </p:cNvPr>
              <p:cNvSpPr txBox="1"/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ECF6FD6-21E3-677B-CBF7-9D61C87EC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blipFill>
                <a:blip r:embed="rId2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906775DB-2F91-7304-A678-080FF4E128DA}"/>
              </a:ext>
            </a:extLst>
          </p:cNvPr>
          <p:cNvCxnSpPr/>
          <p:nvPr/>
        </p:nvCxnSpPr>
        <p:spPr>
          <a:xfrm>
            <a:off x="4665518" y="2176397"/>
            <a:ext cx="228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EA251ED-42A9-CC3C-C6DA-58598477FC76}"/>
              </a:ext>
            </a:extLst>
          </p:cNvPr>
          <p:cNvCxnSpPr/>
          <p:nvPr/>
        </p:nvCxnSpPr>
        <p:spPr>
          <a:xfrm>
            <a:off x="6241774" y="1936143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9F6E8A4-5E05-52D2-6D77-F266F38C1E8C}"/>
              </a:ext>
            </a:extLst>
          </p:cNvPr>
          <p:cNvCxnSpPr/>
          <p:nvPr/>
        </p:nvCxnSpPr>
        <p:spPr>
          <a:xfrm>
            <a:off x="6333214" y="2297927"/>
            <a:ext cx="2504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27538ACE-075D-11C1-C0CB-6B589098947A}"/>
              </a:ext>
            </a:extLst>
          </p:cNvPr>
          <p:cNvSpPr/>
          <p:nvPr/>
        </p:nvSpPr>
        <p:spPr>
          <a:xfrm>
            <a:off x="2823519" y="1834978"/>
            <a:ext cx="481913" cy="3720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22746DE-4983-E2C2-88DC-C5CBD5181BF8}"/>
                  </a:ext>
                </a:extLst>
              </p:cNvPr>
              <p:cNvSpPr txBox="1"/>
              <p:nvPr/>
            </p:nvSpPr>
            <p:spPr>
              <a:xfrm>
                <a:off x="291275" y="2348463"/>
                <a:ext cx="11689058" cy="3959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den>
                                      </m:f>
                                    </m:e>
                                  </m:d>
                                  <m:sSubSup>
                                    <m:sSubSupPr>
                                      <m:ctrlPr>
                                        <a:rPr kumimoji="1" lang="en-US" altLang="zh-CN" sz="20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kumimoji="1" lang="en-US" altLang="zh-CN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−2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zh-CN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b="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b="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b="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kumimoji="1" lang="en-US" altLang="zh-CN" sz="2000" b="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den>
                                      </m:f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tx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1−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den>
                                      </m:f>
                                    </m:e>
                                  </m:d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−2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fPr>
                                            <m:num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fPr>
                                            <m:num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e>
                                              </m:rad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1−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den>
                                          </m:f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CN" sz="200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+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1−</m:t>
                                                      </m:r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𝛼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𝑡</m:t>
                                                              </m:r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−1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acc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rad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𝛼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𝑡</m:t>
                                                              </m:r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−1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acc>
                                                    </m:e>
                                                  </m:rad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𝑁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22746DE-4983-E2C2-88DC-C5CBD5181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75" y="2348463"/>
                <a:ext cx="11689058" cy="39597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65AF9A19-5DA9-8950-6440-A84E84B6C9F5}"/>
              </a:ext>
            </a:extLst>
          </p:cNvPr>
          <p:cNvSpPr txBox="1"/>
          <p:nvPr/>
        </p:nvSpPr>
        <p:spPr>
          <a:xfrm>
            <a:off x="5635587" y="45889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均值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AE00D5-4F12-5FE6-91DE-65454789077B}"/>
              </a:ext>
            </a:extLst>
          </p:cNvPr>
          <p:cNvSpPr txBox="1"/>
          <p:nvPr/>
        </p:nvSpPr>
        <p:spPr>
          <a:xfrm>
            <a:off x="7713019" y="599412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均值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B1F0A3-9534-285A-3077-C63E4D82C630}"/>
              </a:ext>
            </a:extLst>
          </p:cNvPr>
          <p:cNvSpPr txBox="1"/>
          <p:nvPr/>
        </p:nvSpPr>
        <p:spPr>
          <a:xfrm>
            <a:off x="2925962" y="599412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方差</a:t>
            </a:r>
          </a:p>
        </p:txBody>
      </p:sp>
    </p:spTree>
    <p:extLst>
      <p:ext uri="{BB962C8B-B14F-4D97-AF65-F5344CB8AC3E}">
        <p14:creationId xmlns:p14="http://schemas.microsoft.com/office/powerpoint/2010/main" val="1773162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BA024-CD9D-9C08-3C91-3A289BFF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4DBD8D-AD72-B44E-10B7-61A0ED88CBB6}"/>
              </a:ext>
            </a:extLst>
          </p:cNvPr>
          <p:cNvSpPr txBox="1"/>
          <p:nvPr/>
        </p:nvSpPr>
        <p:spPr>
          <a:xfrm>
            <a:off x="470781" y="1204111"/>
            <a:ext cx="759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Denoise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4DDFDB-62BB-B8BD-1EFF-CE6162470C5B}"/>
              </a:ext>
            </a:extLst>
          </p:cNvPr>
          <p:cNvSpPr txBox="1"/>
          <p:nvPr/>
        </p:nvSpPr>
        <p:spPr>
          <a:xfrm>
            <a:off x="658858" y="177628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反过来要考虑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A7BEC1-012D-3FA1-AA54-39FA46B1D155}"/>
                  </a:ext>
                </a:extLst>
              </p:cNvPr>
              <p:cNvSpPr txBox="1"/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A7BEC1-012D-3FA1-AA54-39FA46B1D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blipFill>
                <a:blip r:embed="rId2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16CE018-F165-A4F5-5024-681771D76EA9}"/>
              </a:ext>
            </a:extLst>
          </p:cNvPr>
          <p:cNvCxnSpPr/>
          <p:nvPr/>
        </p:nvCxnSpPr>
        <p:spPr>
          <a:xfrm>
            <a:off x="4665518" y="2176397"/>
            <a:ext cx="228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31C49C66-34AC-5195-5FCA-E3F0C896D8BE}"/>
              </a:ext>
            </a:extLst>
          </p:cNvPr>
          <p:cNvCxnSpPr/>
          <p:nvPr/>
        </p:nvCxnSpPr>
        <p:spPr>
          <a:xfrm>
            <a:off x="6241774" y="1936143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B4B98001-C407-47C1-184B-B586CB6386CD}"/>
              </a:ext>
            </a:extLst>
          </p:cNvPr>
          <p:cNvCxnSpPr/>
          <p:nvPr/>
        </p:nvCxnSpPr>
        <p:spPr>
          <a:xfrm>
            <a:off x="6333214" y="2297927"/>
            <a:ext cx="2504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7AE13E78-C4F1-DA8B-E67C-523CB1558400}"/>
              </a:ext>
            </a:extLst>
          </p:cNvPr>
          <p:cNvSpPr/>
          <p:nvPr/>
        </p:nvSpPr>
        <p:spPr>
          <a:xfrm>
            <a:off x="2823519" y="1834978"/>
            <a:ext cx="481913" cy="3720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C1F98B-59C5-C56F-53F0-E5D545AFB9F6}"/>
                  </a:ext>
                </a:extLst>
              </p:cNvPr>
              <p:cNvSpPr txBox="1"/>
              <p:nvPr/>
            </p:nvSpPr>
            <p:spPr>
              <a:xfrm>
                <a:off x="521974" y="2523067"/>
                <a:ext cx="11148052" cy="155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CN" sz="200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+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1−</m:t>
                                                      </m:r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𝛼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𝑡</m:t>
                                                              </m:r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−1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acc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rad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𝛼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𝑡</m:t>
                                                              </m:r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−1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acc>
                                                    </m:e>
                                                  </m:rad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𝑁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C1F98B-59C5-C56F-53F0-E5D545AF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4" y="2523067"/>
                <a:ext cx="11148052" cy="155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041A6A-18A9-B619-E99B-B8C9DC15A8AB}"/>
                  </a:ext>
                </a:extLst>
              </p:cNvPr>
              <p:cNvSpPr txBox="1"/>
              <p:nvPr/>
            </p:nvSpPr>
            <p:spPr>
              <a:xfrm>
                <a:off x="1541292" y="4151338"/>
                <a:ext cx="9598140" cy="2193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𝕍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𝑡𝑡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+1−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041A6A-18A9-B619-E99B-B8C9DC15A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92" y="4151338"/>
                <a:ext cx="9598140" cy="21938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C525DE7-66D1-4880-901C-1ACF58845337}"/>
              </a:ext>
            </a:extLst>
          </p:cNvPr>
          <p:cNvSpPr txBox="1"/>
          <p:nvPr/>
        </p:nvSpPr>
        <p:spPr>
          <a:xfrm>
            <a:off x="7750273" y="406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倒过来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194059-11BD-F18B-B35C-30C6B4A6C130}"/>
              </a:ext>
            </a:extLst>
          </p:cNvPr>
          <p:cNvSpPr txBox="1"/>
          <p:nvPr/>
        </p:nvSpPr>
        <p:spPr>
          <a:xfrm>
            <a:off x="4482789" y="404951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通分</a:t>
            </a:r>
          </a:p>
        </p:txBody>
      </p:sp>
    </p:spTree>
    <p:extLst>
      <p:ext uri="{BB962C8B-B14F-4D97-AF65-F5344CB8AC3E}">
        <p14:creationId xmlns:p14="http://schemas.microsoft.com/office/powerpoint/2010/main" val="216453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D4CC1-C5CF-999A-2164-0A97EE81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BFD56-DA33-BC0C-6FC4-E142B4D1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 -- Diffusion Model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7EDF2A-2084-1177-63F3-031C2F6E4E95}"/>
              </a:ext>
            </a:extLst>
          </p:cNvPr>
          <p:cNvSpPr txBox="1"/>
          <p:nvPr/>
        </p:nvSpPr>
        <p:spPr>
          <a:xfrm>
            <a:off x="813732" y="1308683"/>
            <a:ext cx="8993872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扩散模型（</a:t>
            </a: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Diffusion Model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是当前视觉领域中生成模型中的主流模型。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计算机视觉（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Computer Vision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）：包括图像生成、修复、编辑等，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3D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点云等众多领域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多模态生成：包括视频、音乐等各种多模态数据生成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自然语言处理（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NLP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）：目前研究表明，扩散模型在自然语言生成方面非常具有潜力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医疗、生物科学、材料科学等领域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40DEE6-C83B-C0AB-1CAF-020A31B9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9" y="3435547"/>
            <a:ext cx="7772400" cy="21498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05B6ED-6B8D-CCFD-E834-908EA0092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971" y="4674742"/>
            <a:ext cx="7772400" cy="21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11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90646-5F9B-363B-3219-EBAEDB7F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3595C7-7CEB-5097-7E7B-139CDB5753B0}"/>
              </a:ext>
            </a:extLst>
          </p:cNvPr>
          <p:cNvSpPr txBox="1"/>
          <p:nvPr/>
        </p:nvSpPr>
        <p:spPr>
          <a:xfrm>
            <a:off x="470781" y="1204111"/>
            <a:ext cx="759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Denoise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6C9BA4-1EED-D0A0-9817-540B082CA150}"/>
              </a:ext>
            </a:extLst>
          </p:cNvPr>
          <p:cNvSpPr txBox="1"/>
          <p:nvPr/>
        </p:nvSpPr>
        <p:spPr>
          <a:xfrm>
            <a:off x="658858" y="177628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反过来要考虑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E6E09C-307F-C2C3-1D91-440C11EC7DFB}"/>
                  </a:ext>
                </a:extLst>
              </p:cNvPr>
              <p:cNvSpPr txBox="1"/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E6E09C-307F-C2C3-1D91-440C11EC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blipFill>
                <a:blip r:embed="rId2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6EB57A2-C925-2912-7AE9-3FB4AC090E3F}"/>
              </a:ext>
            </a:extLst>
          </p:cNvPr>
          <p:cNvCxnSpPr/>
          <p:nvPr/>
        </p:nvCxnSpPr>
        <p:spPr>
          <a:xfrm>
            <a:off x="4665518" y="2176397"/>
            <a:ext cx="228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06F6773-A203-AC4B-0965-74ABEE2AB0AA}"/>
              </a:ext>
            </a:extLst>
          </p:cNvPr>
          <p:cNvCxnSpPr/>
          <p:nvPr/>
        </p:nvCxnSpPr>
        <p:spPr>
          <a:xfrm>
            <a:off x="6241774" y="1936143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FF78FE99-EA04-7BEF-C40C-CA66555E5E43}"/>
              </a:ext>
            </a:extLst>
          </p:cNvPr>
          <p:cNvCxnSpPr/>
          <p:nvPr/>
        </p:nvCxnSpPr>
        <p:spPr>
          <a:xfrm>
            <a:off x="6333214" y="2297927"/>
            <a:ext cx="2504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4064C94A-04B7-44BA-607B-1546C76F3DFB}"/>
              </a:ext>
            </a:extLst>
          </p:cNvPr>
          <p:cNvSpPr/>
          <p:nvPr/>
        </p:nvSpPr>
        <p:spPr>
          <a:xfrm>
            <a:off x="2823519" y="1834978"/>
            <a:ext cx="481913" cy="3720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25F5CC-B21D-1D39-762E-5DDD480F89D7}"/>
                  </a:ext>
                </a:extLst>
              </p:cNvPr>
              <p:cNvSpPr txBox="1"/>
              <p:nvPr/>
            </p:nvSpPr>
            <p:spPr>
              <a:xfrm>
                <a:off x="521974" y="2523067"/>
                <a:ext cx="11148052" cy="155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CN" sz="200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+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1−</m:t>
                                                      </m:r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𝛼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𝑡</m:t>
                                                              </m:r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−1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acc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rad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𝛼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𝑡</m:t>
                                                              </m:r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−1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acc>
                                                    </m:e>
                                                  </m:rad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𝑁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25F5CC-B21D-1D39-762E-5DDD480F8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4" y="2523067"/>
                <a:ext cx="11148052" cy="155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771374E-088C-5ADD-9995-7FF45C0045F7}"/>
                  </a:ext>
                </a:extLst>
              </p:cNvPr>
              <p:cNvSpPr txBox="1"/>
              <p:nvPr/>
            </p:nvSpPr>
            <p:spPr>
              <a:xfrm>
                <a:off x="7783096" y="1977657"/>
                <a:ext cx="2331664" cy="741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771374E-088C-5ADD-9995-7FF45C004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096" y="1977657"/>
                <a:ext cx="2331664" cy="741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下箭头 11">
            <a:extLst>
              <a:ext uri="{FF2B5EF4-FFF2-40B4-BE49-F238E27FC236}">
                <a16:creationId xmlns:a16="http://schemas.microsoft.com/office/drawing/2014/main" id="{B1075433-FE16-846B-14C3-3A61F38C85BF}"/>
              </a:ext>
            </a:extLst>
          </p:cNvPr>
          <p:cNvSpPr/>
          <p:nvPr/>
        </p:nvSpPr>
        <p:spPr>
          <a:xfrm rot="2548678" flipH="1">
            <a:off x="7258336" y="2410995"/>
            <a:ext cx="386844" cy="558800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718154-3C6C-473E-C140-4E0353A4312B}"/>
                  </a:ext>
                </a:extLst>
              </p:cNvPr>
              <p:cNvSpPr txBox="1"/>
              <p:nvPr/>
            </p:nvSpPr>
            <p:spPr>
              <a:xfrm>
                <a:off x="1031429" y="4006683"/>
                <a:ext cx="5572551" cy="2272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𝑚𝑒𝑎𝑛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d>
                        <m:d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718154-3C6C-473E-C140-4E0353A43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29" y="4006683"/>
                <a:ext cx="5572551" cy="22720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下箭头 13">
            <a:extLst>
              <a:ext uri="{FF2B5EF4-FFF2-40B4-BE49-F238E27FC236}">
                <a16:creationId xmlns:a16="http://schemas.microsoft.com/office/drawing/2014/main" id="{4AA58EE9-C456-CB1E-5FBD-F3D307BA9C4D}"/>
              </a:ext>
            </a:extLst>
          </p:cNvPr>
          <p:cNvSpPr/>
          <p:nvPr/>
        </p:nvSpPr>
        <p:spPr>
          <a:xfrm rot="4755636" flipH="1">
            <a:off x="5500769" y="513624"/>
            <a:ext cx="386844" cy="4055147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479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311FC-B6E0-C77B-5779-C21A8A96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6ECC96-C473-C38D-44A7-D6268C9916F1}"/>
              </a:ext>
            </a:extLst>
          </p:cNvPr>
          <p:cNvSpPr txBox="1"/>
          <p:nvPr/>
        </p:nvSpPr>
        <p:spPr>
          <a:xfrm>
            <a:off x="470781" y="1204111"/>
            <a:ext cx="759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Denoise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5E4EBF-17AE-2EB2-7772-54920D156A17}"/>
              </a:ext>
            </a:extLst>
          </p:cNvPr>
          <p:cNvSpPr txBox="1"/>
          <p:nvPr/>
        </p:nvSpPr>
        <p:spPr>
          <a:xfrm>
            <a:off x="658858" y="177628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反过来要考虑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BBBCD2-5979-8533-49AD-D1A479223211}"/>
                  </a:ext>
                </a:extLst>
              </p:cNvPr>
              <p:cNvSpPr txBox="1"/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ℙ</m:t>
                      </m:r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CN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ℙ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BBBCD2-5979-8533-49AD-D1A479223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07" y="1604221"/>
                <a:ext cx="4898392" cy="744243"/>
              </a:xfrm>
              <a:prstGeom prst="rect">
                <a:avLst/>
              </a:prstGeom>
              <a:blipFill>
                <a:blip r:embed="rId2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9C2229F0-1C39-7369-ED97-64FCEE547FB9}"/>
              </a:ext>
            </a:extLst>
          </p:cNvPr>
          <p:cNvCxnSpPr/>
          <p:nvPr/>
        </p:nvCxnSpPr>
        <p:spPr>
          <a:xfrm>
            <a:off x="4665518" y="2176397"/>
            <a:ext cx="2280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32DBD10-42B5-7D77-7847-370BDB0196FE}"/>
              </a:ext>
            </a:extLst>
          </p:cNvPr>
          <p:cNvCxnSpPr/>
          <p:nvPr/>
        </p:nvCxnSpPr>
        <p:spPr>
          <a:xfrm>
            <a:off x="6241774" y="1936143"/>
            <a:ext cx="413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13EF312-3333-2AE4-A72B-12735E184BB2}"/>
              </a:ext>
            </a:extLst>
          </p:cNvPr>
          <p:cNvCxnSpPr/>
          <p:nvPr/>
        </p:nvCxnSpPr>
        <p:spPr>
          <a:xfrm>
            <a:off x="6333214" y="2297927"/>
            <a:ext cx="2504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C703FB84-990D-EC39-5928-25DBF2295C0B}"/>
              </a:ext>
            </a:extLst>
          </p:cNvPr>
          <p:cNvSpPr/>
          <p:nvPr/>
        </p:nvSpPr>
        <p:spPr>
          <a:xfrm>
            <a:off x="2823519" y="1834978"/>
            <a:ext cx="481913" cy="3720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86192B-A2E5-F00E-B5EF-5BFA04B13993}"/>
                  </a:ext>
                </a:extLst>
              </p:cNvPr>
              <p:cNvSpPr txBox="1"/>
              <p:nvPr/>
            </p:nvSpPr>
            <p:spPr>
              <a:xfrm>
                <a:off x="521974" y="2523067"/>
                <a:ext cx="11148052" cy="155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𝐶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chemeClr val="accent5">
                                                              <a:lumMod val="7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chemeClr val="accent5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zh-CN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CN" sz="200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+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1−</m:t>
                                                      </m:r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𝛼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𝑡</m:t>
                                                              </m:r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−1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acc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rad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  <m:r>
                                                <a:rPr kumimoji="1" lang="en-US" altLang="zh-CN" sz="20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</a:rPr>
                                                <m:t>+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acc>
                                                        <m:accPr>
                                                          <m:chr m:val="̅"/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𝛼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𝑡</m:t>
                                                              </m:r>
                                                              <m:r>
                                                                <a:rPr kumimoji="1" lang="en-US" altLang="zh-CN" sz="2000" i="1">
                                                                  <a:solidFill>
                                                                    <a:srgbClr val="00B050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  <a:ea typeface="Microsoft YaHei" panose="020B0503020204020204" pitchFamily="34" charset="-122"/>
                                                                </a:rPr>
                                                                <m:t>−1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acc>
                                                    </m:e>
                                                  </m:rad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kumimoji="1" lang="en-US" altLang="zh-CN" sz="2000" i="1">
                                                      <a:solidFill>
                                                        <a:srgbClr val="00B05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</a:rPr>
                                                    <m:t>1−</m:t>
                                                  </m:r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zh-CN" sz="2000" i="1">
                                                          <a:solidFill>
                                                            <a:srgbClr val="00B05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Microsoft YaHei" panose="020B0503020204020204" pitchFamily="34" charset="-122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kumimoji="1" lang="en-US" altLang="zh-CN" sz="2000" i="1">
                                                              <a:solidFill>
                                                                <a:srgbClr val="00B05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Microsoft YaHei" panose="020B0503020204020204" pitchFamily="34" charset="-122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acc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𝑁</m:t>
                                  </m:r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86192B-A2E5-F00E-B5EF-5BFA04B13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4" y="2523067"/>
                <a:ext cx="11148052" cy="155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3045EF4-22AE-0964-E42F-66D06072AFBA}"/>
                  </a:ext>
                </a:extLst>
              </p:cNvPr>
              <p:cNvSpPr txBox="1"/>
              <p:nvPr/>
            </p:nvSpPr>
            <p:spPr>
              <a:xfrm>
                <a:off x="2382407" y="4870200"/>
                <a:ext cx="5285678" cy="804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𝑚𝑒𝑎𝑛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3045EF4-22AE-0964-E42F-66D06072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07" y="4870200"/>
                <a:ext cx="5285678" cy="804836"/>
              </a:xfrm>
              <a:prstGeom prst="rect">
                <a:avLst/>
              </a:prstGeom>
              <a:blipFill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CA506C8-3D81-0A2C-9A98-5820AE05D89C}"/>
                  </a:ext>
                </a:extLst>
              </p:cNvPr>
              <p:cNvSpPr txBox="1"/>
              <p:nvPr/>
            </p:nvSpPr>
            <p:spPr>
              <a:xfrm>
                <a:off x="2382407" y="5824190"/>
                <a:ext cx="3076099" cy="741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𝑣𝑎𝑟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CA506C8-3D81-0A2C-9A98-5820AE05D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07" y="5824190"/>
                <a:ext cx="3076099" cy="741613"/>
              </a:xfrm>
              <a:prstGeom prst="rect">
                <a:avLst/>
              </a:prstGeom>
              <a:blipFill>
                <a:blip r:embed="rId5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3950C308-E67D-010A-5E17-06A2BB5EF678}"/>
              </a:ext>
            </a:extLst>
          </p:cNvPr>
          <p:cNvSpPr/>
          <p:nvPr/>
        </p:nvSpPr>
        <p:spPr>
          <a:xfrm>
            <a:off x="7263866" y="5158319"/>
            <a:ext cx="254000" cy="347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ED6AB1-4AE3-DBF9-BA87-4D9040EE31B0}"/>
                  </a:ext>
                </a:extLst>
              </p:cNvPr>
              <p:cNvSpPr txBox="1"/>
              <p:nvPr/>
            </p:nvSpPr>
            <p:spPr>
              <a:xfrm>
                <a:off x="2382407" y="4251109"/>
                <a:ext cx="2899640" cy="469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e>
                      </m:ra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ED6AB1-4AE3-DBF9-BA87-4D9040EE3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07" y="4251109"/>
                <a:ext cx="2899640" cy="469937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3CF0D909-91A6-92CB-4D78-E6DBE896371A}"/>
              </a:ext>
            </a:extLst>
          </p:cNvPr>
          <p:cNvCxnSpPr>
            <a:stCxn id="14" idx="3"/>
          </p:cNvCxnSpPr>
          <p:nvPr/>
        </p:nvCxnSpPr>
        <p:spPr>
          <a:xfrm>
            <a:off x="5282047" y="4486078"/>
            <a:ext cx="2235819" cy="845807"/>
          </a:xfrm>
          <a:prstGeom prst="bentConnector3">
            <a:avLst>
              <a:gd name="adj1" fmla="val 1140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B4D9A7-4379-3055-907D-976147AD46A1}"/>
                  </a:ext>
                </a:extLst>
              </p:cNvPr>
              <p:cNvSpPr txBox="1"/>
              <p:nvPr/>
            </p:nvSpPr>
            <p:spPr>
              <a:xfrm>
                <a:off x="7904921" y="4090035"/>
                <a:ext cx="2401748" cy="88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B4D9A7-4379-3055-907D-976147AD4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921" y="4090035"/>
                <a:ext cx="2401748" cy="8820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524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8014A-FF96-8237-9477-B015FDF7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A33927-FC0B-E9E5-8F25-6DA4E69697C9}"/>
              </a:ext>
            </a:extLst>
          </p:cNvPr>
          <p:cNvSpPr txBox="1"/>
          <p:nvPr/>
        </p:nvSpPr>
        <p:spPr>
          <a:xfrm>
            <a:off x="470781" y="1204111"/>
            <a:ext cx="759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Denoise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2E9CD2-D693-E4BF-BD79-C0B2B322AD00}"/>
                  </a:ext>
                </a:extLst>
              </p:cNvPr>
              <p:cNvSpPr txBox="1"/>
              <p:nvPr/>
            </p:nvSpPr>
            <p:spPr>
              <a:xfrm>
                <a:off x="212974" y="2128628"/>
                <a:ext cx="7954165" cy="4729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𝑚𝑒𝑎𝑛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1" lang="en-US" altLang="zh-CN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⋅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begChr m:val="（"/>
                          <m:endChr m:val="）"/>
                          <m:ctrlPr>
                            <a:rPr kumimoji="1" lang="zh-CN" alt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kumimoji="1" lang="zh-CN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</m:oMathPara>
                </a14:m>
                <a:br>
                  <a:rPr kumimoji="1" lang="en-US" altLang="zh-CN" sz="2000" b="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</a:br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2E9CD2-D693-E4BF-BD79-C0B2B322A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74" y="2128628"/>
                <a:ext cx="7954165" cy="47293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24CDCE4-73EA-DEC9-6395-CD2CAE960103}"/>
                  </a:ext>
                </a:extLst>
              </p:cNvPr>
              <p:cNvSpPr txBox="1"/>
              <p:nvPr/>
            </p:nvSpPr>
            <p:spPr>
              <a:xfrm>
                <a:off x="937655" y="2005073"/>
                <a:ext cx="2899640" cy="469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e>
                      </m:ra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24CDCE4-73EA-DEC9-6395-CD2CAE96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55" y="2005073"/>
                <a:ext cx="2899640" cy="469937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1253091-4668-45DD-5E29-D6A18C715CFB}"/>
                  </a:ext>
                </a:extLst>
              </p:cNvPr>
              <p:cNvSpPr txBox="1"/>
              <p:nvPr/>
            </p:nvSpPr>
            <p:spPr>
              <a:xfrm>
                <a:off x="6460169" y="1843999"/>
                <a:ext cx="2401747" cy="882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1253091-4668-45DD-5E29-D6A18C715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169" y="1843999"/>
                <a:ext cx="2401747" cy="882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013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CDBE9-152B-1890-9D14-B529FF10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CF7540-7CC4-5DE3-F15A-7C5D4564F65D}"/>
              </a:ext>
            </a:extLst>
          </p:cNvPr>
          <p:cNvSpPr txBox="1"/>
          <p:nvPr/>
        </p:nvSpPr>
        <p:spPr>
          <a:xfrm>
            <a:off x="470781" y="1204111"/>
            <a:ext cx="759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Denoise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130A0A3-A526-524F-C04A-8806883F361C}"/>
                  </a:ext>
                </a:extLst>
              </p:cNvPr>
              <p:cNvSpPr txBox="1"/>
              <p:nvPr/>
            </p:nvSpPr>
            <p:spPr>
              <a:xfrm>
                <a:off x="2020988" y="2498602"/>
                <a:ext cx="8919173" cy="4290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𝑚𝑒𝑎𝑛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br>
                  <a:rPr kumimoji="1" lang="en-US" altLang="zh-CN" sz="20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</a:br>
                <a:br>
                  <a:rPr kumimoji="1" lang="en-US" altLang="zh-CN" sz="2000" b="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d>
                        <m:dPr>
                          <m:begChr m:val="（"/>
                          <m:endChr m:val="）"/>
                          <m:ctrlPr>
                            <a:rPr kumimoji="1" lang="zh-CN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kumimoji="1" lang="zh-CN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</m:oMathPara>
                </a14:m>
                <a:br>
                  <a:rPr kumimoji="1" lang="en-US" altLang="zh-CN" sz="2000" b="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</a:br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130A0A3-A526-524F-C04A-8806883F3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88" y="2498602"/>
                <a:ext cx="8919173" cy="4290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B77F11-4A01-A6D4-6E7D-27464F1260B3}"/>
                  </a:ext>
                </a:extLst>
              </p:cNvPr>
              <p:cNvSpPr txBox="1"/>
              <p:nvPr/>
            </p:nvSpPr>
            <p:spPr>
              <a:xfrm>
                <a:off x="937655" y="2005073"/>
                <a:ext cx="2899640" cy="469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e>
                      </m:ra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B77F11-4A01-A6D4-6E7D-27464F12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55" y="2005073"/>
                <a:ext cx="2899640" cy="469937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425AB3B-D7D0-F860-16F4-6BC6085C9A29}"/>
                  </a:ext>
                </a:extLst>
              </p:cNvPr>
              <p:cNvSpPr txBox="1"/>
              <p:nvPr/>
            </p:nvSpPr>
            <p:spPr>
              <a:xfrm>
                <a:off x="153833" y="4081549"/>
                <a:ext cx="2372637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zh-CN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kumimoji="1" lang="en-US" altLang="zh-CN" sz="2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kumimoji="1" lang="en-US" altLang="zh-CN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kumimoji="1" lang="zh-CN" altLang="en-US" sz="20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425AB3B-D7D0-F860-16F4-6BC6085C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33" y="4081549"/>
                <a:ext cx="2372637" cy="465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CAF3514-274E-FD7B-0592-BE931A8D6EE3}"/>
              </a:ext>
            </a:extLst>
          </p:cNvPr>
          <p:cNvCxnSpPr/>
          <p:nvPr/>
        </p:nvCxnSpPr>
        <p:spPr>
          <a:xfrm flipH="1">
            <a:off x="2365019" y="4314081"/>
            <a:ext cx="1438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CB4BB1C9-841F-E1C8-0A1F-92E1B65A0B58}"/>
              </a:ext>
            </a:extLst>
          </p:cNvPr>
          <p:cNvCxnSpPr/>
          <p:nvPr/>
        </p:nvCxnSpPr>
        <p:spPr>
          <a:xfrm>
            <a:off x="3710487" y="5369661"/>
            <a:ext cx="110559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4B9EAD7-1493-394B-B5D9-A1654EDD6FB4}"/>
              </a:ext>
            </a:extLst>
          </p:cNvPr>
          <p:cNvCxnSpPr/>
          <p:nvPr/>
        </p:nvCxnSpPr>
        <p:spPr>
          <a:xfrm>
            <a:off x="5924081" y="5347735"/>
            <a:ext cx="110559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458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C60EC-8EA3-7696-E70B-D978EDAA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71DEF2-BDDD-A019-5A74-F991F31DD648}"/>
              </a:ext>
            </a:extLst>
          </p:cNvPr>
          <p:cNvSpPr txBox="1"/>
          <p:nvPr/>
        </p:nvSpPr>
        <p:spPr>
          <a:xfrm>
            <a:off x="470781" y="1204111"/>
            <a:ext cx="759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Denoise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D526033-F309-B28E-1E3B-2161813A1900}"/>
                  </a:ext>
                </a:extLst>
              </p:cNvPr>
              <p:cNvSpPr txBox="1"/>
              <p:nvPr/>
            </p:nvSpPr>
            <p:spPr>
              <a:xfrm>
                <a:off x="2014362" y="2498602"/>
                <a:ext cx="6910290" cy="3442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𝑚𝑒𝑎𝑛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br>
                  <a:rPr kumimoji="1" lang="en-US" altLang="zh-CN" sz="2000" dirty="0">
                    <a:solidFill>
                      <a:srgbClr val="FF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</a:br>
                <a:br>
                  <a:rPr kumimoji="1" lang="en-US" altLang="zh-CN" sz="2000" b="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d>
                            <m:dPr>
                              <m:begChr m:val="（"/>
                              <m:endChr m:val="）"/>
                              <m:ctrlPr>
                                <a:rPr kumimoji="1" lang="zh-CN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zh-C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r>
                        <a:rPr kumimoji="1" lang="en-US" altLang="zh-CN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br>
                  <a:rPr kumimoji="1" lang="en-US" altLang="zh-CN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</a:br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D526033-F309-B28E-1E3B-2161813A1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362" y="2498602"/>
                <a:ext cx="6910290" cy="3442417"/>
              </a:xfrm>
              <a:prstGeom prst="rect">
                <a:avLst/>
              </a:prstGeom>
              <a:blipFill>
                <a:blip r:embed="rId2"/>
                <a:stretch>
                  <a:fillRect b="-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5B28709-2447-C892-456E-BD1BBBFEC5FC}"/>
                  </a:ext>
                </a:extLst>
              </p:cNvPr>
              <p:cNvSpPr txBox="1"/>
              <p:nvPr/>
            </p:nvSpPr>
            <p:spPr>
              <a:xfrm>
                <a:off x="937655" y="2005073"/>
                <a:ext cx="2899640" cy="469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 </m:t>
                          </m:r>
                        </m:e>
                      </m:rad>
                      <m:r>
                        <a:rPr kumimoji="1"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𝜀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5B28709-2447-C892-456E-BD1BBBFEC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55" y="2005073"/>
                <a:ext cx="2899640" cy="469937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5">
            <a:extLst>
              <a:ext uri="{FF2B5EF4-FFF2-40B4-BE49-F238E27FC236}">
                <a16:creationId xmlns:a16="http://schemas.microsoft.com/office/drawing/2014/main" id="{729C88B8-F4E2-AF80-3723-B0C9D541576D}"/>
              </a:ext>
            </a:extLst>
          </p:cNvPr>
          <p:cNvSpPr/>
          <p:nvPr/>
        </p:nvSpPr>
        <p:spPr>
          <a:xfrm>
            <a:off x="2385391" y="5108713"/>
            <a:ext cx="5676442" cy="83488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E30353-B7A9-A654-D901-F713C9C4D5EC}"/>
              </a:ext>
            </a:extLst>
          </p:cNvPr>
          <p:cNvSpPr txBox="1"/>
          <p:nvPr/>
        </p:nvSpPr>
        <p:spPr>
          <a:xfrm>
            <a:off x="4805680" y="6074448"/>
            <a:ext cx="3028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噪声使用神经网络去估计</a:t>
            </a:r>
          </a:p>
        </p:txBody>
      </p:sp>
    </p:spTree>
    <p:extLst>
      <p:ext uri="{BB962C8B-B14F-4D97-AF65-F5344CB8AC3E}">
        <p14:creationId xmlns:p14="http://schemas.microsoft.com/office/powerpoint/2010/main" val="4026249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32904-6D4C-AE23-9030-8DCB0883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F7A0B5-7D7D-9C58-82B9-CA933D344932}"/>
              </a:ext>
            </a:extLst>
          </p:cNvPr>
          <p:cNvSpPr txBox="1"/>
          <p:nvPr/>
        </p:nvSpPr>
        <p:spPr>
          <a:xfrm>
            <a:off x="470781" y="1204111"/>
            <a:ext cx="759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DDPM = Denoise Diffusion Probabilistic</a:t>
            </a:r>
            <a:r>
              <a:rPr kumimoji="1" lang="zh-CN" altLang="en-US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i="1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– Denoise</a:t>
            </a:r>
            <a:endParaRPr kumimoji="1" lang="zh-CN" altLang="en-US" sz="2000" b="1" i="1" u="sng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FE8144-A679-8B33-1EE8-F78A51665D1F}"/>
                  </a:ext>
                </a:extLst>
              </p:cNvPr>
              <p:cNvSpPr txBox="1"/>
              <p:nvPr/>
            </p:nvSpPr>
            <p:spPr>
              <a:xfrm>
                <a:off x="1219200" y="2082800"/>
                <a:ext cx="6527941" cy="3196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正向加噪声：</a:t>
                </a:r>
                <a:r>
                  <a:rPr kumimoji="1" lang="en-US" altLang="zh-CN" sz="2000" b="0" dirty="0">
                    <a:solidFill>
                      <a:schemeClr val="bg1"/>
                    </a:solidFill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rad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1−</m:t>
                        </m:r>
                        <m:acc>
                          <m:accPr>
                            <m:chr m:val="̅"/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 </m:t>
                        </m:r>
                      </m:e>
                    </m:ra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𝜀</m:t>
                    </m:r>
                  </m:oMath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反向去噪声：</a:t>
                </a:r>
                <a:r>
                  <a:rPr kumimoji="1" lang="en-US" altLang="zh-CN" sz="2000" b="0" dirty="0">
                    <a:solidFill>
                      <a:schemeClr val="bg1"/>
                    </a:solidFill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ℙ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ℙ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𝑡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ℙ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𝑡</m:t>
                                </m:r>
                                <m: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zh-CN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ℙ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用噪声代替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计算均值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要点：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高斯过程的线性性质</a:t>
                </a:r>
                <a:endParaRPr kumimoji="1"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配方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FE8144-A679-8B33-1EE8-F78A5166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082800"/>
                <a:ext cx="6527941" cy="3196516"/>
              </a:xfrm>
              <a:prstGeom prst="rect">
                <a:avLst/>
              </a:prstGeom>
              <a:blipFill>
                <a:blip r:embed="rId2"/>
                <a:stretch>
                  <a:fillRect l="-777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37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3E0B6-2BFA-D988-E974-D44BBFF89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F2746-54BB-99B4-97A6-21E4901A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Variational Perspective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83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B347AABF-935F-3C20-4F31-222244E28727}"/>
              </a:ext>
            </a:extLst>
          </p:cNvPr>
          <p:cNvSpPr/>
          <p:nvPr/>
        </p:nvSpPr>
        <p:spPr>
          <a:xfrm>
            <a:off x="6986928" y="3221164"/>
            <a:ext cx="3995057" cy="3179636"/>
          </a:xfrm>
          <a:prstGeom prst="rect">
            <a:avLst/>
          </a:prstGeom>
          <a:solidFill>
            <a:srgbClr val="001C38"/>
          </a:solidFill>
          <a:ln>
            <a:solidFill>
              <a:srgbClr val="006288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B6DD1B-5DAD-9CD7-3D68-722F25D8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Variational Autoencoders (VAEs)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7D9C62-81FF-25C5-1F0E-04FFA9C508D0}"/>
              </a:ext>
            </a:extLst>
          </p:cNvPr>
          <p:cNvSpPr txBox="1"/>
          <p:nvPr/>
        </p:nvSpPr>
        <p:spPr>
          <a:xfrm>
            <a:off x="1061049" y="1535502"/>
            <a:ext cx="414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什么是编解码（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Encoder &amp; Decoder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DEB509-34EB-4D93-0CD0-D7C191F3CE73}"/>
                  </a:ext>
                </a:extLst>
              </p:cNvPr>
              <p:cNvSpPr txBox="1"/>
              <p:nvPr/>
            </p:nvSpPr>
            <p:spPr>
              <a:xfrm>
                <a:off x="1630392" y="2286000"/>
                <a:ext cx="3276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编码：定义联合分布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ℙ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DEB509-34EB-4D93-0CD0-D7C191F3C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92" y="2286000"/>
                <a:ext cx="3276153" cy="369332"/>
              </a:xfrm>
              <a:prstGeom prst="rect">
                <a:avLst/>
              </a:prstGeom>
              <a:blipFill>
                <a:blip r:embed="rId2"/>
                <a:stretch>
                  <a:fillRect l="-1158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06B32B4-3D10-1D80-4B96-C5A86305178D}"/>
                  </a:ext>
                </a:extLst>
              </p:cNvPr>
              <p:cNvSpPr txBox="1"/>
              <p:nvPr/>
            </p:nvSpPr>
            <p:spPr>
              <a:xfrm>
                <a:off x="1630391" y="2851832"/>
                <a:ext cx="3276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解码：条件概率反推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ℙ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06B32B4-3D10-1D80-4B96-C5A863051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91" y="2851832"/>
                <a:ext cx="3276153" cy="369332"/>
              </a:xfrm>
              <a:prstGeom prst="rect">
                <a:avLst/>
              </a:prstGeom>
              <a:blipFill>
                <a:blip r:embed="rId3"/>
                <a:stretch>
                  <a:fillRect l="-1158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D24C5702-97AD-43AE-837D-998350E3B0F9}"/>
                  </a:ext>
                </a:extLst>
              </p:cNvPr>
              <p:cNvSpPr/>
              <p:nvPr/>
            </p:nvSpPr>
            <p:spPr>
              <a:xfrm>
                <a:off x="1856015" y="3756188"/>
                <a:ext cx="892628" cy="1785257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D24C5702-97AD-43AE-837D-998350E3B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15" y="3756188"/>
                <a:ext cx="892628" cy="178525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DC2C4225-0EB5-05E7-3D46-57B201F7EB9D}"/>
                  </a:ext>
                </a:extLst>
              </p:cNvPr>
              <p:cNvSpPr/>
              <p:nvPr/>
            </p:nvSpPr>
            <p:spPr>
              <a:xfrm>
                <a:off x="9443357" y="3756188"/>
                <a:ext cx="892628" cy="1785257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′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DC2C4225-0EB5-05E7-3D46-57B201F7E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357" y="3756188"/>
                <a:ext cx="892628" cy="178525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0323DF8E-EF34-9450-BE14-78109384A03C}"/>
                  </a:ext>
                </a:extLst>
              </p:cNvPr>
              <p:cNvSpPr/>
              <p:nvPr/>
            </p:nvSpPr>
            <p:spPr>
              <a:xfrm>
                <a:off x="5577568" y="4130384"/>
                <a:ext cx="1036865" cy="1036865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𝑧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0323DF8E-EF34-9450-BE14-78109384A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568" y="4130384"/>
                <a:ext cx="1036865" cy="103686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梯形 9">
            <a:extLst>
              <a:ext uri="{FF2B5EF4-FFF2-40B4-BE49-F238E27FC236}">
                <a16:creationId xmlns:a16="http://schemas.microsoft.com/office/drawing/2014/main" id="{7EF35644-BC11-F753-5E10-20307D5BEE51}"/>
              </a:ext>
            </a:extLst>
          </p:cNvPr>
          <p:cNvSpPr/>
          <p:nvPr/>
        </p:nvSpPr>
        <p:spPr>
          <a:xfrm rot="5400000">
            <a:off x="3428320" y="3979345"/>
            <a:ext cx="1469571" cy="1338943"/>
          </a:xfrm>
          <a:prstGeom prst="trapezoid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E4198B1C-0BC4-7A60-6DC4-B60147E11F13}"/>
              </a:ext>
            </a:extLst>
          </p:cNvPr>
          <p:cNvSpPr/>
          <p:nvPr/>
        </p:nvSpPr>
        <p:spPr>
          <a:xfrm rot="16200000">
            <a:off x="7294110" y="3979345"/>
            <a:ext cx="1469571" cy="1338943"/>
          </a:xfrm>
          <a:prstGeom prst="trapezoid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ADFA739-1DA7-EF88-2354-0A7B72238A57}"/>
              </a:ext>
            </a:extLst>
          </p:cNvPr>
          <p:cNvCxnSpPr>
            <a:stCxn id="7" idx="3"/>
            <a:endCxn id="10" idx="2"/>
          </p:cNvCxnSpPr>
          <p:nvPr/>
        </p:nvCxnSpPr>
        <p:spPr>
          <a:xfrm>
            <a:off x="2748643" y="4648817"/>
            <a:ext cx="744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9306F7D-F380-3551-C116-4400AC1271E7}"/>
              </a:ext>
            </a:extLst>
          </p:cNvPr>
          <p:cNvCxnSpPr>
            <a:stCxn id="10" idx="0"/>
            <a:endCxn id="9" idx="1"/>
          </p:cNvCxnSpPr>
          <p:nvPr/>
        </p:nvCxnSpPr>
        <p:spPr>
          <a:xfrm>
            <a:off x="4832577" y="4648817"/>
            <a:ext cx="744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73191A9-603D-0639-0909-76BA57209EB2}"/>
              </a:ext>
            </a:extLst>
          </p:cNvPr>
          <p:cNvCxnSpPr>
            <a:stCxn id="9" idx="3"/>
            <a:endCxn id="11" idx="0"/>
          </p:cNvCxnSpPr>
          <p:nvPr/>
        </p:nvCxnSpPr>
        <p:spPr>
          <a:xfrm flipV="1">
            <a:off x="6614433" y="4648816"/>
            <a:ext cx="74499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34A9D68-5E8C-A9DE-D51F-6F540C434E1F}"/>
              </a:ext>
            </a:extLst>
          </p:cNvPr>
          <p:cNvCxnSpPr>
            <a:stCxn id="11" idx="2"/>
            <a:endCxn id="8" idx="1"/>
          </p:cNvCxnSpPr>
          <p:nvPr/>
        </p:nvCxnSpPr>
        <p:spPr>
          <a:xfrm>
            <a:off x="8698367" y="4648816"/>
            <a:ext cx="7449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6FA6BF-DEFE-F71B-A91A-BD0BCA589602}"/>
                  </a:ext>
                </a:extLst>
              </p:cNvPr>
              <p:cNvSpPr txBox="1"/>
              <p:nvPr/>
            </p:nvSpPr>
            <p:spPr>
              <a:xfrm>
                <a:off x="3685628" y="4187151"/>
                <a:ext cx="9993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Encoder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6FA6BF-DEFE-F71B-A91A-BD0BCA589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28" y="4187151"/>
                <a:ext cx="999312" cy="923330"/>
              </a:xfrm>
              <a:prstGeom prst="rect">
                <a:avLst/>
              </a:prstGeom>
              <a:blipFill>
                <a:blip r:embed="rId7"/>
                <a:stretch>
                  <a:fillRect l="-5000"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163A715-4C12-8B6F-CF8D-3674ED7E7499}"/>
                  </a:ext>
                </a:extLst>
              </p:cNvPr>
              <p:cNvSpPr txBox="1"/>
              <p:nvPr/>
            </p:nvSpPr>
            <p:spPr>
              <a:xfrm>
                <a:off x="7521652" y="4140653"/>
                <a:ext cx="1086323" cy="960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Decoder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163A715-4C12-8B6F-CF8D-3674ED7E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652" y="4140653"/>
                <a:ext cx="1086323" cy="960456"/>
              </a:xfrm>
              <a:prstGeom prst="rect">
                <a:avLst/>
              </a:prstGeom>
              <a:blipFill>
                <a:blip r:embed="rId8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CFF2F6F3-5A90-5856-F8C8-4FDB85C63875}"/>
              </a:ext>
            </a:extLst>
          </p:cNvPr>
          <p:cNvSpPr txBox="1"/>
          <p:nvPr/>
        </p:nvSpPr>
        <p:spPr>
          <a:xfrm>
            <a:off x="6814631" y="280991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这是我们最终要得到的用于生成的生成器</a:t>
            </a:r>
          </a:p>
        </p:txBody>
      </p: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A214BF03-2CD2-626D-8735-73FC84900987}"/>
              </a:ext>
            </a:extLst>
          </p:cNvPr>
          <p:cNvCxnSpPr>
            <a:stCxn id="7" idx="2"/>
            <a:endCxn id="8" idx="2"/>
          </p:cNvCxnSpPr>
          <p:nvPr/>
        </p:nvCxnSpPr>
        <p:spPr>
          <a:xfrm rot="16200000" flipH="1">
            <a:off x="6096000" y="1747774"/>
            <a:ext cx="12700" cy="7587342"/>
          </a:xfrm>
          <a:prstGeom prst="bentConnector3">
            <a:avLst>
              <a:gd name="adj1" fmla="val 180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85946DD-B205-9E0A-C49F-8523CCD4A59F}"/>
              </a:ext>
            </a:extLst>
          </p:cNvPr>
          <p:cNvSpPr txBox="1"/>
          <p:nvPr/>
        </p:nvSpPr>
        <p:spPr>
          <a:xfrm>
            <a:off x="4835335" y="5891802"/>
            <a:ext cx="252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重构（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Reconstruction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624B10F-D10F-F24F-C46C-FEC9422F29A9}"/>
                  </a:ext>
                </a:extLst>
              </p:cNvPr>
              <p:cNvSpPr txBox="1"/>
              <p:nvPr/>
            </p:nvSpPr>
            <p:spPr>
              <a:xfrm>
                <a:off x="5577568" y="1506085"/>
                <a:ext cx="4578689" cy="1294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先验：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表示我们对世界的认知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似然：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表示生成机制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后验：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表示观测数据后的认知更新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624B10F-D10F-F24F-C46C-FEC9422F2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568" y="1506085"/>
                <a:ext cx="4578689" cy="1294585"/>
              </a:xfrm>
              <a:prstGeom prst="rect">
                <a:avLst/>
              </a:prstGeom>
              <a:blipFill>
                <a:blip r:embed="rId9"/>
                <a:stretch>
                  <a:fillRect l="-831" r="-277" b="-5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362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30A804D7-62AC-4FDF-8BBF-CCF3D24AED94}"/>
              </a:ext>
            </a:extLst>
          </p:cNvPr>
          <p:cNvSpPr/>
          <p:nvPr/>
        </p:nvSpPr>
        <p:spPr>
          <a:xfrm>
            <a:off x="7541703" y="2449585"/>
            <a:ext cx="486561" cy="310393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2001DA2-7FF1-AF4A-D45B-2BD160E335DC}"/>
              </a:ext>
            </a:extLst>
          </p:cNvPr>
          <p:cNvSpPr/>
          <p:nvPr/>
        </p:nvSpPr>
        <p:spPr>
          <a:xfrm>
            <a:off x="6669248" y="2449585"/>
            <a:ext cx="805343" cy="310393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C709DA-C2ED-67CD-7572-04F7591D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Variational Autoencoders (VAEs)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B6D9C7D-A408-42D4-6CFB-8968C8BD5D4A}"/>
                  </a:ext>
                </a:extLst>
              </p:cNvPr>
              <p:cNvSpPr txBox="1"/>
              <p:nvPr/>
            </p:nvSpPr>
            <p:spPr>
              <a:xfrm>
                <a:off x="1159933" y="1498600"/>
                <a:ext cx="9770534" cy="1513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生成器：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ℙ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对应概率密度函数，我们引入一个中间变量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，计算边缘分布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kumimoji="1"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accent4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 </m:t>
                          </m:r>
                          <m:r>
                            <a:rPr kumimoji="1" lang="en-US" altLang="zh-CN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accent5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nary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B6D9C7D-A408-42D4-6CFB-8968C8BD5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933" y="1498600"/>
                <a:ext cx="9770534" cy="1513299"/>
              </a:xfrm>
              <a:prstGeom prst="rect">
                <a:avLst/>
              </a:prstGeom>
              <a:blipFill>
                <a:blip r:embed="rId3"/>
                <a:stretch>
                  <a:fillRect l="-390" t="-25833" b="-10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1BDCC924-E852-62DF-48C5-DF94F9994599}"/>
                  </a:ext>
                </a:extLst>
              </p:cNvPr>
              <p:cNvSpPr/>
              <p:nvPr/>
            </p:nvSpPr>
            <p:spPr>
              <a:xfrm>
                <a:off x="1825537" y="3153095"/>
                <a:ext cx="8439325" cy="693007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是一个先验分布，我们可以假定它为高斯分布。</a:t>
                </a:r>
              </a:p>
            </p:txBody>
          </p:sp>
        </mc:Choice>
        <mc:Fallback xmlns=""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1BDCC924-E852-62DF-48C5-DF94F9994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37" y="3153095"/>
                <a:ext cx="8439325" cy="6930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9E37883E-858B-E9DC-3F79-F75DF1637C54}"/>
                  </a:ext>
                </a:extLst>
              </p:cNvPr>
              <p:cNvSpPr/>
              <p:nvPr/>
            </p:nvSpPr>
            <p:spPr>
              <a:xfrm>
                <a:off x="1825536" y="3987298"/>
                <a:ext cx="8439325" cy="2338001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整个积分无法计算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b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积分没有解析解，因为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kumimoji="1" lang="zh-CN" altLang="en-US" b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是一个神经网络，高度复杂的非线性</a:t>
                </a:r>
                <a:endParaRPr kumimoji="1" lang="en-US" altLang="zh-CN" b="0" dirty="0">
                  <a:solidFill>
                    <a:schemeClr val="bg1"/>
                  </a:solidFill>
                  <a:latin typeface="Cambria Math" panose="02040503050406030204" pitchFamily="18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维度太高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蒙特卡洛也不现实</a:t>
                </a:r>
              </a:p>
            </p:txBody>
          </p:sp>
        </mc:Choice>
        <mc:Fallback xmlns=""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9E37883E-858B-E9DC-3F79-F75DF1637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36" y="3987298"/>
                <a:ext cx="8439325" cy="233800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665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1072-17EF-5F68-3A0A-0FD243584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BD8C6-E03E-57F6-FAC4-BB82579B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Variational Autoencoders (VAEs)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DB42FE3-E3F3-6689-F698-1129B45E934A}"/>
                  </a:ext>
                </a:extLst>
              </p:cNvPr>
              <p:cNvSpPr txBox="1"/>
              <p:nvPr/>
            </p:nvSpPr>
            <p:spPr>
              <a:xfrm>
                <a:off x="1159933" y="1498600"/>
                <a:ext cx="9770534" cy="435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生成器：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ℙ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对应概率密度函数，我们引入一个中间变量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，计算边缘分布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nary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取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z</m:t>
                                  </m:r>
                                </m:e>
                              </m:nary>
                            </m:e>
                          </m:fun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使用数学期望的定义：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DB42FE3-E3F3-6689-F698-1129B45E9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933" y="1498600"/>
                <a:ext cx="9770534" cy="4359655"/>
              </a:xfrm>
              <a:prstGeom prst="rect">
                <a:avLst/>
              </a:prstGeom>
              <a:blipFill>
                <a:blip r:embed="rId3"/>
                <a:stretch>
                  <a:fillRect l="-519" t="-9012" b="-2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39ADAAA-E086-B102-DF7A-B1421C262D9D}"/>
              </a:ext>
            </a:extLst>
          </p:cNvPr>
          <p:cNvSpPr txBox="1"/>
          <p:nvPr/>
        </p:nvSpPr>
        <p:spPr>
          <a:xfrm>
            <a:off x="8796866" y="535940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Jensen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不等式</a:t>
            </a: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7EB964BE-60BB-141C-7266-B37B6252190D}"/>
              </a:ext>
            </a:extLst>
          </p:cNvPr>
          <p:cNvSpPr/>
          <p:nvPr/>
        </p:nvSpPr>
        <p:spPr>
          <a:xfrm rot="16200000">
            <a:off x="6533388" y="1385316"/>
            <a:ext cx="91440" cy="3410712"/>
          </a:xfrm>
          <a:prstGeom prst="leftBrac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8C3D7A-8C5E-5178-0EC3-A52416F4ECD5}"/>
              </a:ext>
            </a:extLst>
          </p:cNvPr>
          <p:cNvSpPr txBox="1"/>
          <p:nvPr/>
        </p:nvSpPr>
        <p:spPr>
          <a:xfrm>
            <a:off x="5909694" y="31729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全概率公式</a:t>
            </a:r>
          </a:p>
        </p:txBody>
      </p:sp>
    </p:spTree>
    <p:extLst>
      <p:ext uri="{BB962C8B-B14F-4D97-AF65-F5344CB8AC3E}">
        <p14:creationId xmlns:p14="http://schemas.microsoft.com/office/powerpoint/2010/main" val="143159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162D4-BC18-6C0D-1EB0-ECAA5FC9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Roadmap</a:t>
            </a:r>
            <a:endParaRPr kumimoji="1"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C1B4B3B4-C598-E2AF-B2F1-3A80801375C6}"/>
              </a:ext>
            </a:extLst>
          </p:cNvPr>
          <p:cNvSpPr/>
          <p:nvPr/>
        </p:nvSpPr>
        <p:spPr>
          <a:xfrm>
            <a:off x="1918283" y="1367406"/>
            <a:ext cx="8355435" cy="780176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生成模型：介绍深度学习中生成模型的基本发展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9BD9DBC2-83BE-E907-FA89-C7CEA0DAC2E1}"/>
              </a:ext>
            </a:extLst>
          </p:cNvPr>
          <p:cNvSpPr/>
          <p:nvPr/>
        </p:nvSpPr>
        <p:spPr>
          <a:xfrm>
            <a:off x="1918283" y="2514141"/>
            <a:ext cx="8355435" cy="780176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扩散模型的基本认识：通过简单的数学原理推导扩散模型的基本公式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77F88FC-BDC5-5340-C454-BC03E1329776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096001" y="2147582"/>
            <a:ext cx="0" cy="366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圆角矩形 6">
            <a:extLst>
              <a:ext uri="{FF2B5EF4-FFF2-40B4-BE49-F238E27FC236}">
                <a16:creationId xmlns:a16="http://schemas.microsoft.com/office/drawing/2014/main" id="{4FC033FD-6584-50F0-5C61-DDE32F341FE9}"/>
              </a:ext>
            </a:extLst>
          </p:cNvPr>
          <p:cNvSpPr/>
          <p:nvPr/>
        </p:nvSpPr>
        <p:spPr>
          <a:xfrm>
            <a:off x="1918283" y="3732282"/>
            <a:ext cx="2457974" cy="964734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VAE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Perspective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5C77937-B553-D84D-D8B3-ED4C5E165544}"/>
              </a:ext>
            </a:extLst>
          </p:cNvPr>
          <p:cNvSpPr/>
          <p:nvPr/>
        </p:nvSpPr>
        <p:spPr>
          <a:xfrm>
            <a:off x="4867014" y="3732282"/>
            <a:ext cx="2457974" cy="964734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EBM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Perspective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C21D18A-CD29-5CAC-99E5-EEC09BBC3F50}"/>
              </a:ext>
            </a:extLst>
          </p:cNvPr>
          <p:cNvSpPr/>
          <p:nvPr/>
        </p:nvSpPr>
        <p:spPr>
          <a:xfrm>
            <a:off x="7972684" y="3732282"/>
            <a:ext cx="2457974" cy="964734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FB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Perspective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F28DF6D-B08D-6C69-A327-C0E3D206A5A1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3147270" y="3294317"/>
            <a:ext cx="2948731" cy="437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EB19B5E-7B82-B761-AFF5-AB4C2BC395AD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6096001" y="3294317"/>
            <a:ext cx="0" cy="437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D0C345C-5654-3385-3B69-670A4432B3EC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6096001" y="3294317"/>
            <a:ext cx="3105670" cy="437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6456E83-2056-D294-B3B4-F6D8D237B4B1}"/>
              </a:ext>
            </a:extLst>
          </p:cNvPr>
          <p:cNvSpPr/>
          <p:nvPr/>
        </p:nvSpPr>
        <p:spPr>
          <a:xfrm>
            <a:off x="1918283" y="5316982"/>
            <a:ext cx="8355435" cy="780176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统一理论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1AA61AB-77CF-1DEE-F829-90A462790DBA}"/>
              </a:ext>
            </a:extLst>
          </p:cNvPr>
          <p:cNvCxnSpPr>
            <a:stCxn id="7" idx="2"/>
            <a:endCxn id="17" idx="0"/>
          </p:cNvCxnSpPr>
          <p:nvPr/>
        </p:nvCxnSpPr>
        <p:spPr>
          <a:xfrm>
            <a:off x="3147270" y="4697016"/>
            <a:ext cx="2948731" cy="619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2960A5A-CAD8-6C1A-AE0B-676096AA7DB8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6096001" y="4697016"/>
            <a:ext cx="0" cy="619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3F90B0D-82F2-0AEF-4FB4-1C26D755A5B3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flipH="1">
            <a:off x="6096001" y="4697016"/>
            <a:ext cx="3105670" cy="619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989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68E99-94E8-2CAD-4EF8-0266EDC3F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Jensen Inequality Proof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040AF56-D0B7-A67A-F14A-FEB7EA8E89DC}"/>
                  </a:ext>
                </a:extLst>
              </p:cNvPr>
              <p:cNvSpPr txBox="1"/>
              <p:nvPr/>
            </p:nvSpPr>
            <p:spPr>
              <a:xfrm>
                <a:off x="939800" y="1219201"/>
                <a:ext cx="6378669" cy="561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Jensen Inequality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𝔼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𝑧</m:t>
                                </m:r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∼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040AF56-D0B7-A67A-F14A-FEB7EA8E8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" y="1219201"/>
                <a:ext cx="6378669" cy="561116"/>
              </a:xfrm>
              <a:prstGeom prst="rect">
                <a:avLst/>
              </a:prstGeom>
              <a:blipFill>
                <a:blip r:embed="rId2"/>
                <a:stretch>
                  <a:fillRect l="-595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AAD0138-CB8A-6392-E59B-1E81778878F2}"/>
              </a:ext>
            </a:extLst>
          </p:cNvPr>
          <p:cNvCxnSpPr>
            <a:cxnSpLocks/>
          </p:cNvCxnSpPr>
          <p:nvPr/>
        </p:nvCxnSpPr>
        <p:spPr>
          <a:xfrm>
            <a:off x="939800" y="1964267"/>
            <a:ext cx="1031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38BB426-2EFA-EF6E-F407-7B265A83F09E}"/>
              </a:ext>
            </a:extLst>
          </p:cNvPr>
          <p:cNvSpPr txBox="1"/>
          <p:nvPr/>
        </p:nvSpPr>
        <p:spPr>
          <a:xfrm>
            <a:off x="1075267" y="2226733"/>
            <a:ext cx="416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Part I: </a:t>
            </a: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Convex Set and Convex Function</a:t>
            </a:r>
            <a:endParaRPr kumimoji="1" lang="zh-CN" altLang="en-US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6EB0D17-5B3F-71C8-E724-6CD750AC1D1C}"/>
                  </a:ext>
                </a:extLst>
              </p:cNvPr>
              <p:cNvSpPr txBox="1"/>
              <p:nvPr/>
            </p:nvSpPr>
            <p:spPr>
              <a:xfrm>
                <a:off x="1422399" y="2743737"/>
                <a:ext cx="4470401" cy="92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凸集：在一个定义了加法和数量乘法的集合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上，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∀</m:t>
                    </m:r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∈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，进行凸组合：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𝜃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1−</m:t>
                          </m:r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𝐶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,∀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𝜃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kumimoji="1" lang="zh-CN" alt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6EB0D17-5B3F-71C8-E724-6CD750AC1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99" y="2743737"/>
                <a:ext cx="4470401" cy="9242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840017-587D-34FC-A473-A0745C90F047}"/>
                  </a:ext>
                </a:extLst>
              </p:cNvPr>
              <p:cNvSpPr txBox="1"/>
              <p:nvPr/>
            </p:nvSpPr>
            <p:spPr>
              <a:xfrm>
                <a:off x="1422399" y="3734337"/>
                <a:ext cx="4470401" cy="1478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凸函数：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∀</m:t>
                    </m:r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kumimoji="1" lang="en-US" altLang="zh-CN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dom</m:t>
                    </m:r>
                    <m:d>
                      <m:dPr>
                        <m:ctrlP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∀</m:t>
                    </m:r>
                    <m:r>
                      <a:rPr kumimoji="1" lang="en-US" altLang="zh-CN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𝜃</m:t>
                    </m:r>
                    <m:r>
                      <a:rPr kumimoji="1" lang="en-US" altLang="zh-CN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，满足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𝜃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1−</m:t>
                          </m:r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凸函数就是在函数任意取两点连线，这条直线和函数图像围成的集合是凸集，这个集合叫做</a:t>
                </a:r>
                <a:r>
                  <a:rPr kumimoji="1" lang="en-US" altLang="zh-CN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Epigraph</a:t>
                </a: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，记作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Epi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840017-587D-34FC-A473-A0745C90F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99" y="3734337"/>
                <a:ext cx="4470401" cy="1478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76ADF28-5BD0-F7C1-A349-90842B3C2A18}"/>
              </a:ext>
            </a:extLst>
          </p:cNvPr>
          <p:cNvSpPr txBox="1"/>
          <p:nvPr/>
        </p:nvSpPr>
        <p:spPr>
          <a:xfrm>
            <a:off x="5816600" y="2226733"/>
            <a:ext cx="27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Part 2: Jensen Inequality</a:t>
            </a:r>
            <a:endParaRPr kumimoji="1" lang="zh-CN" altLang="en-US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74E894-DA9F-817F-72DE-24A226ADEAAE}"/>
                  </a:ext>
                </a:extLst>
              </p:cNvPr>
              <p:cNvSpPr txBox="1"/>
              <p:nvPr/>
            </p:nvSpPr>
            <p:spPr>
              <a:xfrm>
                <a:off x="6299200" y="2743737"/>
                <a:ext cx="5653314" cy="4158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现在有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∀</m:t>
                    </m:r>
                    <m:r>
                      <a:rPr kumimoji="1" lang="en-US" altLang="zh-CN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𝜽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，且满足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𝟏</m:t>
                        </m:r>
                      </m:e>
                      <m:sup>
                        <m:r>
                          <a:rPr kumimoji="1" lang="en-US" altLang="zh-CN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⊤</m:t>
                        </m:r>
                      </m:sup>
                    </m:sSup>
                    <m:r>
                      <a:rPr kumimoji="1" lang="en-US" altLang="zh-CN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𝜽</m:t>
                    </m:r>
                    <m:r>
                      <a:rPr kumimoji="1" lang="en-US" altLang="zh-CN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kumimoji="1" lang="zh-CN" altLang="en-US" sz="1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，则有</a:t>
                </a:r>
                <a:endParaRPr kumimoji="1" lang="en-US" altLang="zh-CN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1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sz="1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</m:t>
                      </m:r>
                      <m:sSup>
                        <m:sSupPr>
                          <m:ctrlP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𝜽</m:t>
                          </m:r>
                        </m:e>
                        <m:sup>
                          <m: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en-US" altLang="zh-CN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171450" indent="-1714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可以通过</a:t>
                </a:r>
                <a:r>
                  <a:rPr kumimoji="1" lang="zh-CN" altLang="en-US" sz="1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数学归纳法</a:t>
                </a: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进行证明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171450" indent="-1714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𝑛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时，由凸函数定义，显然成立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171450" indent="-1714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假设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𝑛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时成立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171450" indent="-1714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𝑛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𝑀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+1</m:t>
                    </m:r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时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其中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𝜂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74E894-DA9F-817F-72DE-24A226ADE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0" y="2743737"/>
                <a:ext cx="5653314" cy="4158831"/>
              </a:xfrm>
              <a:prstGeom prst="rect">
                <a:avLst/>
              </a:prstGeom>
              <a:blipFill>
                <a:blip r:embed="rId5"/>
                <a:stretch>
                  <a:fillRect l="-2908"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723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CBD9-2F63-D3D6-92C8-F4030017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ADA26-ED20-6859-1917-5E260289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Jensen Inequality Proof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9B4F509-8DFD-A8C6-1527-FA6863AF8274}"/>
                  </a:ext>
                </a:extLst>
              </p:cNvPr>
              <p:cNvSpPr txBox="1"/>
              <p:nvPr/>
            </p:nvSpPr>
            <p:spPr>
              <a:xfrm>
                <a:off x="939800" y="1219201"/>
                <a:ext cx="6378669" cy="561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Jensen Inequality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𝔼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𝑧</m:t>
                                </m:r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≥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∼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9B4F509-8DFD-A8C6-1527-FA6863AF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" y="1219201"/>
                <a:ext cx="6378669" cy="561116"/>
              </a:xfrm>
              <a:prstGeom prst="rect">
                <a:avLst/>
              </a:prstGeom>
              <a:blipFill>
                <a:blip r:embed="rId2"/>
                <a:stretch>
                  <a:fillRect l="-595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6FB3F83-321B-AB6B-8D5E-C44215B1542E}"/>
              </a:ext>
            </a:extLst>
          </p:cNvPr>
          <p:cNvCxnSpPr>
            <a:cxnSpLocks/>
          </p:cNvCxnSpPr>
          <p:nvPr/>
        </p:nvCxnSpPr>
        <p:spPr>
          <a:xfrm>
            <a:off x="939800" y="1964267"/>
            <a:ext cx="1031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CCFE1F3-2D05-FDD4-52E7-5F72FCB66E31}"/>
              </a:ext>
            </a:extLst>
          </p:cNvPr>
          <p:cNvSpPr txBox="1"/>
          <p:nvPr/>
        </p:nvSpPr>
        <p:spPr>
          <a:xfrm>
            <a:off x="1022931" y="2148218"/>
            <a:ext cx="27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Part 2: Jensen Inequality</a:t>
            </a:r>
            <a:endParaRPr kumimoji="1" lang="zh-CN" altLang="en-US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8338ED9-755D-D456-900D-C891E3C5E810}"/>
                  </a:ext>
                </a:extLst>
              </p:cNvPr>
              <p:cNvSpPr txBox="1"/>
              <p:nvPr/>
            </p:nvSpPr>
            <p:spPr>
              <a:xfrm>
                <a:off x="1027941" y="2622192"/>
                <a:ext cx="5653314" cy="4158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现在有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∀</m:t>
                    </m:r>
                    <m:r>
                      <a:rPr kumimoji="1" lang="en-US" altLang="zh-CN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𝜽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，且满足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𝟏</m:t>
                        </m:r>
                      </m:e>
                      <m:sup>
                        <m:r>
                          <a:rPr kumimoji="1" lang="en-US" altLang="zh-CN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⊤</m:t>
                        </m:r>
                      </m:sup>
                    </m:sSup>
                    <m:r>
                      <a:rPr kumimoji="1" lang="en-US" altLang="zh-CN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𝜽</m:t>
                    </m:r>
                    <m:r>
                      <a:rPr kumimoji="1" lang="en-US" altLang="zh-CN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kumimoji="1" lang="zh-CN" altLang="en-US" sz="1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，则有</a:t>
                </a:r>
                <a:endParaRPr kumimoji="1" lang="en-US" altLang="zh-CN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1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kumimoji="1" lang="en-US" altLang="zh-CN" sz="1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</m:t>
                      </m:r>
                      <m:sSup>
                        <m:sSupPr>
                          <m:ctrlP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𝜽</m:t>
                          </m:r>
                        </m:e>
                        <m:sup>
                          <m: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en-US" altLang="zh-CN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171450" indent="-1714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可以通过</a:t>
                </a:r>
                <a:r>
                  <a:rPr kumimoji="1" lang="zh-CN" altLang="en-US" sz="1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数学归纳法</a:t>
                </a: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进行证明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171450" indent="-1714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𝑛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时，由凸函数定义，显然成立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171450" indent="-1714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假设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𝑛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时成立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171450" indent="-1714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𝑛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𝑀</m:t>
                    </m:r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+1</m:t>
                    </m:r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时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其中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𝜂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8338ED9-755D-D456-900D-C891E3C5E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41" y="2622192"/>
                <a:ext cx="5653314" cy="4158831"/>
              </a:xfrm>
              <a:prstGeom prst="rect">
                <a:avLst/>
              </a:prstGeom>
              <a:blipFill>
                <a:blip r:embed="rId3"/>
                <a:stretch>
                  <a:fillRect l="-3139"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2B41AC3-F60F-E603-55FA-EC68CC2C5F9C}"/>
              </a:ext>
            </a:extLst>
          </p:cNvPr>
          <p:cNvSpPr txBox="1"/>
          <p:nvPr/>
        </p:nvSpPr>
        <p:spPr>
          <a:xfrm>
            <a:off x="7158845" y="2148218"/>
            <a:ext cx="424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Part 3: Jensen Inequality for Expectation</a:t>
            </a:r>
            <a:endParaRPr kumimoji="1" lang="zh-CN" altLang="en-US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2A528F-CC96-E068-0775-20289E87F06F}"/>
                  </a:ext>
                </a:extLst>
              </p:cNvPr>
              <p:cNvSpPr txBox="1"/>
              <p:nvPr/>
            </p:nvSpPr>
            <p:spPr>
              <a:xfrm>
                <a:off x="7242286" y="2517550"/>
                <a:ext cx="4470401" cy="3671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在概率论中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𝑥𝑝</m:t>
                              </m:r>
                              <m:d>
                                <m:d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1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概率密度函数无论是加起来还是积分起来都是</a:t>
                </a:r>
                <a:r>
                  <a:rPr kumimoji="1" lang="en-US" altLang="zh-CN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1</a:t>
                </a: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，可以视作</a:t>
                </a:r>
                <a14:m>
                  <m:oMath xmlns:m="http://schemas.openxmlformats.org/officeDocument/2006/math">
                    <m:r>
                      <a:rPr kumimoji="1" lang="en-US" altLang="zh-CN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𝜽</m:t>
                    </m:r>
                  </m:oMath>
                </a14:m>
                <a:endParaRPr kumimoji="1" lang="en-US" altLang="zh-CN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要想使得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</m:t>
                      </m:r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说明函数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𝑓</m:t>
                    </m:r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必须是凸函数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171450" indent="-1714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为什么上面的式子是“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≥</m:t>
                    </m:r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”，而不是“</a:t>
                </a: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≤</m:t>
                    </m:r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”，是因为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628650" lvl="1" indent="-1714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func>
                      <m:funcPr>
                        <m:ctrlP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是凸函数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628650" lvl="1" indent="-171450">
                  <a:lnSpc>
                    <a:spcPct val="15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是凹函数</a:t>
                </a:r>
                <a:endParaRPr kumimoji="1" lang="en-US" altLang="zh-CN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22A528F-CC96-E068-0775-20289E87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286" y="2517550"/>
                <a:ext cx="4470401" cy="3671903"/>
              </a:xfrm>
              <a:prstGeom prst="rect">
                <a:avLst/>
              </a:prstGeom>
              <a:blipFill>
                <a:blip r:embed="rId4"/>
                <a:stretch>
                  <a:fillRect t="-7241" b="-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399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91BD4-A794-5FAD-3980-83F33F5D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212F19-46E7-2390-521C-837CDEDA1E38}"/>
                  </a:ext>
                </a:extLst>
              </p:cNvPr>
              <p:cNvSpPr txBox="1"/>
              <p:nvPr/>
            </p:nvSpPr>
            <p:spPr>
              <a:xfrm>
                <a:off x="694944" y="1271016"/>
                <a:ext cx="8657563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fun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212F19-46E7-2390-521C-837CDEDA1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4" y="1271016"/>
                <a:ext cx="8657563" cy="818814"/>
              </a:xfrm>
              <a:prstGeom prst="rect">
                <a:avLst/>
              </a:prstGeom>
              <a:blipFill>
                <a:blip r:embed="rId2"/>
                <a:stretch>
                  <a:fillRect t="-132308" b="-18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CFF53C1-C6E2-34FB-DBEC-5976B93D30CC}"/>
              </a:ext>
            </a:extLst>
          </p:cNvPr>
          <p:cNvSpPr txBox="1"/>
          <p:nvPr/>
        </p:nvSpPr>
        <p:spPr>
          <a:xfrm>
            <a:off x="804672" y="244130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根据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Jensen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不等式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E537B7-FF29-B4B8-1660-C81B109FD9A5}"/>
                  </a:ext>
                </a:extLst>
              </p:cNvPr>
              <p:cNvSpPr txBox="1"/>
              <p:nvPr/>
            </p:nvSpPr>
            <p:spPr>
              <a:xfrm>
                <a:off x="2898648" y="2274725"/>
                <a:ext cx="6153031" cy="70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≥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E537B7-FF29-B4B8-1660-C81B109FD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648" y="2274725"/>
                <a:ext cx="6153031" cy="702500"/>
              </a:xfrm>
              <a:prstGeom prst="rect">
                <a:avLst/>
              </a:prstGeom>
              <a:blipFill>
                <a:blip r:embed="rId3"/>
                <a:stretch>
                  <a:fillRect l="-9897" t="-155357" b="-2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D7A9952-C190-21A0-8BC5-32D12D79FBF1}"/>
                  </a:ext>
                </a:extLst>
              </p:cNvPr>
              <p:cNvSpPr txBox="1"/>
              <p:nvPr/>
            </p:nvSpPr>
            <p:spPr>
              <a:xfrm>
                <a:off x="2898648" y="3162120"/>
                <a:ext cx="3258200" cy="709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D7A9952-C190-21A0-8BC5-32D12D79F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648" y="3162120"/>
                <a:ext cx="3258200" cy="709425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07844E-4820-84A9-42DA-C4A661323781}"/>
                  </a:ext>
                </a:extLst>
              </p:cNvPr>
              <p:cNvSpPr txBox="1"/>
              <p:nvPr/>
            </p:nvSpPr>
            <p:spPr>
              <a:xfrm>
                <a:off x="2898648" y="4056440"/>
                <a:ext cx="5136150" cy="41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07844E-4820-84A9-42DA-C4A661323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648" y="4056440"/>
                <a:ext cx="5136150" cy="418063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6EE294-4811-8160-A243-4879A3BA2EA2}"/>
                  </a:ext>
                </a:extLst>
              </p:cNvPr>
              <p:cNvSpPr txBox="1"/>
              <p:nvPr/>
            </p:nvSpPr>
            <p:spPr>
              <a:xfrm>
                <a:off x="2898648" y="4659398"/>
                <a:ext cx="5268943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6EE294-4811-8160-A243-4879A3BA2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648" y="4659398"/>
                <a:ext cx="5268943" cy="708720"/>
              </a:xfrm>
              <a:prstGeom prst="rect">
                <a:avLst/>
              </a:prstGeom>
              <a:blipFill>
                <a:blip r:embed="rId6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0F93A9-A834-F157-B76A-80CC6FB53421}"/>
                  </a:ext>
                </a:extLst>
              </p:cNvPr>
              <p:cNvSpPr txBox="1"/>
              <p:nvPr/>
            </p:nvSpPr>
            <p:spPr>
              <a:xfrm>
                <a:off x="2898648" y="5553011"/>
                <a:ext cx="5088573" cy="41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0F93A9-A834-F157-B76A-80CC6FB53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648" y="5553011"/>
                <a:ext cx="5088573" cy="418063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54D446D-79B7-93A7-07AB-0C50EA7EBC51}"/>
              </a:ext>
            </a:extLst>
          </p:cNvPr>
          <p:cNvCxnSpPr>
            <a:cxnSpLocks/>
          </p:cNvCxnSpPr>
          <p:nvPr/>
        </p:nvCxnSpPr>
        <p:spPr>
          <a:xfrm>
            <a:off x="3377805" y="5961930"/>
            <a:ext cx="2183098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29C5B47-DF4B-BFCF-5A4E-7146F465DBD6}"/>
              </a:ext>
            </a:extLst>
          </p:cNvPr>
          <p:cNvCxnSpPr>
            <a:cxnSpLocks/>
          </p:cNvCxnSpPr>
          <p:nvPr/>
        </p:nvCxnSpPr>
        <p:spPr>
          <a:xfrm>
            <a:off x="5618480" y="5961930"/>
            <a:ext cx="2354407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DAC3CD6-FEDA-BDC5-CA96-B637F72B824B}"/>
              </a:ext>
            </a:extLst>
          </p:cNvPr>
          <p:cNvSpPr txBox="1"/>
          <p:nvPr/>
        </p:nvSpPr>
        <p:spPr>
          <a:xfrm>
            <a:off x="3310128" y="60636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重构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32EE66-ECEE-4D05-6445-83736B2CBBE6}"/>
              </a:ext>
            </a:extLst>
          </p:cNvPr>
          <p:cNvSpPr txBox="1"/>
          <p:nvPr/>
        </p:nvSpPr>
        <p:spPr>
          <a:xfrm>
            <a:off x="5783989" y="60636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隐正则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2D5DA8-7D4C-675F-A0B4-94197ABA7EEE}"/>
              </a:ext>
            </a:extLst>
          </p:cNvPr>
          <p:cNvSpPr txBox="1"/>
          <p:nvPr/>
        </p:nvSpPr>
        <p:spPr>
          <a:xfrm>
            <a:off x="8034798" y="5562760"/>
            <a:ext cx="389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Evidence Lower Bound Objective=ELBO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A1BB5A-FA75-0A57-0A3A-FD35A7FE66D4}"/>
              </a:ext>
            </a:extLst>
          </p:cNvPr>
          <p:cNvSpPr txBox="1"/>
          <p:nvPr/>
        </p:nvSpPr>
        <p:spPr>
          <a:xfrm>
            <a:off x="8167591" y="49065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记得换符号</a:t>
            </a:r>
          </a:p>
        </p:txBody>
      </p:sp>
    </p:spTree>
    <p:extLst>
      <p:ext uri="{BB962C8B-B14F-4D97-AF65-F5344CB8AC3E}">
        <p14:creationId xmlns:p14="http://schemas.microsoft.com/office/powerpoint/2010/main" val="1881495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AA9A6-62B0-8932-B590-D97733BD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22E99558-CB74-E46C-8943-1F03E23BF4BB}"/>
                  </a:ext>
                </a:extLst>
              </p:cNvPr>
              <p:cNvSpPr/>
              <p:nvPr/>
            </p:nvSpPr>
            <p:spPr>
              <a:xfrm>
                <a:off x="1837727" y="2997236"/>
                <a:ext cx="892628" cy="1785257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22E99558-CB74-E46C-8943-1F03E23BF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27" y="2997236"/>
                <a:ext cx="892628" cy="178525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5BB9B200-2047-1207-2C21-11C620CD2EB5}"/>
                  </a:ext>
                </a:extLst>
              </p:cNvPr>
              <p:cNvSpPr/>
              <p:nvPr/>
            </p:nvSpPr>
            <p:spPr>
              <a:xfrm>
                <a:off x="9425069" y="2997236"/>
                <a:ext cx="892628" cy="1785257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′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5BB9B200-2047-1207-2C21-11C620CD2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069" y="2997236"/>
                <a:ext cx="892628" cy="17852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3EB0B77F-3D5F-09A5-A606-78E397B101FD}"/>
                  </a:ext>
                </a:extLst>
              </p:cNvPr>
              <p:cNvSpPr/>
              <p:nvPr/>
            </p:nvSpPr>
            <p:spPr>
              <a:xfrm>
                <a:off x="5559280" y="3371432"/>
                <a:ext cx="1036865" cy="1036865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𝑧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3EB0B77F-3D5F-09A5-A606-78E397B10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0" y="3371432"/>
                <a:ext cx="1036865" cy="103686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梯形 5">
            <a:extLst>
              <a:ext uri="{FF2B5EF4-FFF2-40B4-BE49-F238E27FC236}">
                <a16:creationId xmlns:a16="http://schemas.microsoft.com/office/drawing/2014/main" id="{6B772C84-6E1B-5D66-3FDF-281619C776E3}"/>
              </a:ext>
            </a:extLst>
          </p:cNvPr>
          <p:cNvSpPr/>
          <p:nvPr/>
        </p:nvSpPr>
        <p:spPr>
          <a:xfrm rot="5400000">
            <a:off x="3410032" y="3220393"/>
            <a:ext cx="1469571" cy="1338943"/>
          </a:xfrm>
          <a:prstGeom prst="trapezoid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90903FC6-12D8-F1F3-7A26-C312199B5536}"/>
              </a:ext>
            </a:extLst>
          </p:cNvPr>
          <p:cNvSpPr/>
          <p:nvPr/>
        </p:nvSpPr>
        <p:spPr>
          <a:xfrm rot="16200000">
            <a:off x="7275822" y="3220393"/>
            <a:ext cx="1469571" cy="1338943"/>
          </a:xfrm>
          <a:prstGeom prst="trapezoid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A89E6A4-B51D-1B94-5379-2CC0D6891426}"/>
              </a:ext>
            </a:extLst>
          </p:cNvPr>
          <p:cNvCxnSpPr>
            <a:stCxn id="3" idx="3"/>
            <a:endCxn id="6" idx="2"/>
          </p:cNvCxnSpPr>
          <p:nvPr/>
        </p:nvCxnSpPr>
        <p:spPr>
          <a:xfrm>
            <a:off x="2730355" y="3889865"/>
            <a:ext cx="744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388A95C-CBEB-7AF7-077D-3A812E38B07B}"/>
              </a:ext>
            </a:extLst>
          </p:cNvPr>
          <p:cNvCxnSpPr>
            <a:stCxn id="6" idx="0"/>
            <a:endCxn id="5" idx="1"/>
          </p:cNvCxnSpPr>
          <p:nvPr/>
        </p:nvCxnSpPr>
        <p:spPr>
          <a:xfrm>
            <a:off x="4814289" y="3889865"/>
            <a:ext cx="744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DF77547-CFA2-66D8-053C-2A82C730EA7D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V="1">
            <a:off x="6596145" y="3889864"/>
            <a:ext cx="74499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254B55A-A3AB-F0E6-58AC-3D92FF068A4D}"/>
              </a:ext>
            </a:extLst>
          </p:cNvPr>
          <p:cNvCxnSpPr>
            <a:stCxn id="7" idx="2"/>
            <a:endCxn id="4" idx="1"/>
          </p:cNvCxnSpPr>
          <p:nvPr/>
        </p:nvCxnSpPr>
        <p:spPr>
          <a:xfrm>
            <a:off x="8680079" y="3889864"/>
            <a:ext cx="7449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C60AC37-EAB3-F437-E573-52EB4FA1648D}"/>
                  </a:ext>
                </a:extLst>
              </p:cNvPr>
              <p:cNvSpPr txBox="1"/>
              <p:nvPr/>
            </p:nvSpPr>
            <p:spPr>
              <a:xfrm>
                <a:off x="3667340" y="3428199"/>
                <a:ext cx="9993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Encoder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C60AC37-EAB3-F437-E573-52EB4FA1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340" y="3428199"/>
                <a:ext cx="999312" cy="923330"/>
              </a:xfrm>
              <a:prstGeom prst="rect">
                <a:avLst/>
              </a:prstGeom>
              <a:blipFill>
                <a:blip r:embed="rId5"/>
                <a:stretch>
                  <a:fillRect l="-3750"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366AAB-12EE-C8A6-7ADE-00D6916F6FB2}"/>
                  </a:ext>
                </a:extLst>
              </p:cNvPr>
              <p:cNvSpPr txBox="1"/>
              <p:nvPr/>
            </p:nvSpPr>
            <p:spPr>
              <a:xfrm>
                <a:off x="7503364" y="3381701"/>
                <a:ext cx="1086323" cy="960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Decoder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E366AAB-12EE-C8A6-7ADE-00D6916F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364" y="3381701"/>
                <a:ext cx="1086323" cy="960456"/>
              </a:xfrm>
              <a:prstGeom prst="rect">
                <a:avLst/>
              </a:prstGeom>
              <a:blipFill>
                <a:blip r:embed="rId6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35D068F8-7FA3-D043-2B90-072AF6286CF8}"/>
              </a:ext>
            </a:extLst>
          </p:cNvPr>
          <p:cNvCxnSpPr>
            <a:stCxn id="3" idx="2"/>
            <a:endCxn id="4" idx="2"/>
          </p:cNvCxnSpPr>
          <p:nvPr/>
        </p:nvCxnSpPr>
        <p:spPr>
          <a:xfrm rot="16200000" flipH="1">
            <a:off x="6077712" y="988822"/>
            <a:ext cx="12700" cy="7587342"/>
          </a:xfrm>
          <a:prstGeom prst="bentConnector3">
            <a:avLst>
              <a:gd name="adj1" fmla="val 180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FF77207-4B96-EFBC-8B71-82C33BF886AB}"/>
                  </a:ext>
                </a:extLst>
              </p:cNvPr>
              <p:cNvSpPr txBox="1"/>
              <p:nvPr/>
            </p:nvSpPr>
            <p:spPr>
              <a:xfrm>
                <a:off x="4813905" y="5132850"/>
                <a:ext cx="2527615" cy="695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重构（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Reconstruction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）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FF77207-4B96-EFBC-8B71-82C33BF88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905" y="5132850"/>
                <a:ext cx="2527615" cy="695062"/>
              </a:xfrm>
              <a:prstGeom prst="rect">
                <a:avLst/>
              </a:prstGeom>
              <a:blipFill>
                <a:blip r:embed="rId7"/>
                <a:stretch>
                  <a:fillRect l="-2010" t="-3636" r="-1508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E4FE106-BF29-7B23-3368-2AFA3697C66D}"/>
                  </a:ext>
                </a:extLst>
              </p:cNvPr>
              <p:cNvSpPr txBox="1"/>
              <p:nvPr/>
            </p:nvSpPr>
            <p:spPr>
              <a:xfrm>
                <a:off x="4842119" y="2512009"/>
                <a:ext cx="2483886" cy="6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Latent KL Regularization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E4FE106-BF29-7B23-3368-2AFA3697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119" y="2512009"/>
                <a:ext cx="2483886" cy="681982"/>
              </a:xfrm>
              <a:prstGeom prst="rect">
                <a:avLst/>
              </a:prstGeom>
              <a:blipFill>
                <a:blip r:embed="rId8"/>
                <a:stretch>
                  <a:fillRect l="-1531" t="-3636" r="-1531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97B154B-8980-8544-A394-B6E5322E0873}"/>
                  </a:ext>
                </a:extLst>
              </p:cNvPr>
              <p:cNvSpPr txBox="1"/>
              <p:nvPr/>
            </p:nvSpPr>
            <p:spPr>
              <a:xfrm>
                <a:off x="1396837" y="1336124"/>
                <a:ext cx="3754682" cy="494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97B154B-8980-8544-A394-B6E5322E0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837" y="1336124"/>
                <a:ext cx="3754682" cy="494559"/>
              </a:xfrm>
              <a:prstGeom prst="rect">
                <a:avLst/>
              </a:prstGeom>
              <a:blipFill>
                <a:blip r:embed="rId9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9FD99C8-829D-A059-09A5-FEAA38B165D4}"/>
                  </a:ext>
                </a:extLst>
              </p:cNvPr>
              <p:cNvSpPr txBox="1"/>
              <p:nvPr/>
            </p:nvSpPr>
            <p:spPr>
              <a:xfrm>
                <a:off x="1717040" y="6055360"/>
                <a:ext cx="8366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注意：我们的目标是最大化似然，也就是最大化似然的下界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ELBO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，最小化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ELBO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9FD99C8-829D-A059-09A5-FEAA38B1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040" y="6055360"/>
                <a:ext cx="8366906" cy="369332"/>
              </a:xfrm>
              <a:prstGeom prst="rect">
                <a:avLst/>
              </a:prstGeom>
              <a:blipFill>
                <a:blip r:embed="rId10"/>
                <a:stretch>
                  <a:fillRect l="-607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004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9C6DC221-50E0-0743-1A46-2BB0A2C7FB70}"/>
              </a:ext>
            </a:extLst>
          </p:cNvPr>
          <p:cNvSpPr/>
          <p:nvPr/>
        </p:nvSpPr>
        <p:spPr>
          <a:xfrm>
            <a:off x="3271706" y="5243119"/>
            <a:ext cx="5410900" cy="622607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495B32-DBB9-539D-E984-C6EE744C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59CEE2D-ACCE-A96B-567B-140F8CE32850}"/>
                  </a:ext>
                </a:extLst>
              </p:cNvPr>
              <p:cNvSpPr txBox="1"/>
              <p:nvPr/>
            </p:nvSpPr>
            <p:spPr>
              <a:xfrm>
                <a:off x="1396837" y="1336124"/>
                <a:ext cx="3754682" cy="494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59CEE2D-ACCE-A96B-567B-140F8CE3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837" y="1336124"/>
                <a:ext cx="3754682" cy="494559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B88C758-F4A3-EBA8-BDE8-C8AF57DAC828}"/>
              </a:ext>
            </a:extLst>
          </p:cNvPr>
          <p:cNvSpPr txBox="1"/>
          <p:nvPr/>
        </p:nvSpPr>
        <p:spPr>
          <a:xfrm>
            <a:off x="5195753" y="13987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它们之间差多少？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9FF1BA2-8DF5-99A0-C815-F68334AE28B5}"/>
                  </a:ext>
                </a:extLst>
              </p:cNvPr>
              <p:cNvSpPr txBox="1"/>
              <p:nvPr/>
            </p:nvSpPr>
            <p:spPr>
              <a:xfrm>
                <a:off x="1468073" y="2139193"/>
                <a:ext cx="9001388" cy="3726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Recall MLE: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KL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data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ℙ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Consider two joint distribution (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联合概率分布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The </a:t>
                </a:r>
                <a:r>
                  <a:rPr kumimoji="1" lang="en-US" altLang="zh-CN" b="1" u="sng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Generative Joint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which describes how the model generates data;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The </a:t>
                </a:r>
                <a:r>
                  <a:rPr kumimoji="1" lang="en-US" altLang="zh-CN" b="1" u="sng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Inference Joint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data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which couples real data with its inferred intent.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有这样的一个结论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9FF1BA2-8DF5-99A0-C815-F68334AE2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2139193"/>
                <a:ext cx="9001388" cy="3726533"/>
              </a:xfrm>
              <a:prstGeom prst="rect">
                <a:avLst/>
              </a:prstGeom>
              <a:blipFill>
                <a:blip r:embed="rId3"/>
                <a:stretch>
                  <a:fillRect l="-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427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8D49F9C7-B661-D1B7-B93E-5937ADA7659F}"/>
              </a:ext>
            </a:extLst>
          </p:cNvPr>
          <p:cNvSpPr/>
          <p:nvPr/>
        </p:nvSpPr>
        <p:spPr>
          <a:xfrm>
            <a:off x="3088546" y="3525324"/>
            <a:ext cx="3396888" cy="1287392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19E67C9-140D-5DDB-3452-F55E1E6D17D6}"/>
              </a:ext>
            </a:extLst>
          </p:cNvPr>
          <p:cNvSpPr/>
          <p:nvPr/>
        </p:nvSpPr>
        <p:spPr>
          <a:xfrm>
            <a:off x="1199625" y="3578223"/>
            <a:ext cx="1736521" cy="1287392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978542-44CA-E55B-6EF7-987F5A22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BCB61BB-5049-79A5-BFFA-0CD07710695C}"/>
                  </a:ext>
                </a:extLst>
              </p:cNvPr>
              <p:cNvSpPr txBox="1"/>
              <p:nvPr/>
            </p:nvSpPr>
            <p:spPr>
              <a:xfrm>
                <a:off x="1107347" y="1291905"/>
                <a:ext cx="2700996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BCB61BB-5049-79A5-BFFA-0CD077106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47" y="1291905"/>
                <a:ext cx="2700996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DFF267-017A-311D-0A2A-BD26B65B53C8}"/>
                  </a:ext>
                </a:extLst>
              </p:cNvPr>
              <p:cNvSpPr txBox="1"/>
              <p:nvPr/>
            </p:nvSpPr>
            <p:spPr>
              <a:xfrm>
                <a:off x="897622" y="1929468"/>
                <a:ext cx="8446864" cy="810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data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DFF267-017A-311D-0A2A-BD26B65B5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22" y="1929468"/>
                <a:ext cx="8446864" cy="810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E0E15BB-F64B-B858-F7F6-C32325329C0F}"/>
                  </a:ext>
                </a:extLst>
              </p:cNvPr>
              <p:cNvSpPr txBox="1"/>
              <p:nvPr/>
            </p:nvSpPr>
            <p:spPr>
              <a:xfrm>
                <a:off x="897622" y="2727396"/>
                <a:ext cx="5384807" cy="72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KL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E0E15BB-F64B-B858-F7F6-C3232532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22" y="2727396"/>
                <a:ext cx="5384807" cy="720134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8439D49-82FB-ED16-C923-A7B09072BEC7}"/>
                  </a:ext>
                </a:extLst>
              </p:cNvPr>
              <p:cNvSpPr txBox="1"/>
              <p:nvPr/>
            </p:nvSpPr>
            <p:spPr>
              <a:xfrm>
                <a:off x="897622" y="3578223"/>
                <a:ext cx="5587812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8439D49-82FB-ED16-C923-A7B09072B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22" y="3578223"/>
                <a:ext cx="5587812" cy="506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40CC43F7-86AC-B60F-F221-67D24DB5FDD5}"/>
              </a:ext>
            </a:extLst>
          </p:cNvPr>
          <p:cNvSpPr txBox="1"/>
          <p:nvPr/>
        </p:nvSpPr>
        <p:spPr>
          <a:xfrm>
            <a:off x="1258084" y="4152188"/>
            <a:ext cx="161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True Modeling Error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1C1A3B-806D-1940-C6CA-171ECA5E1F8B}"/>
              </a:ext>
            </a:extLst>
          </p:cNvPr>
          <p:cNvSpPr txBox="1"/>
          <p:nvPr/>
        </p:nvSpPr>
        <p:spPr>
          <a:xfrm>
            <a:off x="3884103" y="4290687"/>
            <a:ext cx="15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Inference Error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8AB1E3-84F4-28C2-C815-99CD63AE1B8D}"/>
              </a:ext>
            </a:extLst>
          </p:cNvPr>
          <p:cNvSpPr txBox="1"/>
          <p:nvPr/>
        </p:nvSpPr>
        <p:spPr>
          <a:xfrm>
            <a:off x="8690814" y="15629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如果不理解，使用积分展开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FDA919-7B54-2877-3FF0-C497CABB8C4F}"/>
              </a:ext>
            </a:extLst>
          </p:cNvPr>
          <p:cNvSpPr txBox="1"/>
          <p:nvPr/>
        </p:nvSpPr>
        <p:spPr>
          <a:xfrm>
            <a:off x="1224793" y="5184396"/>
            <a:ext cx="458304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True Modeling Error: 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模型生成世界的误差</a:t>
            </a:r>
            <a:endParaRPr kumimoji="1" lang="en-US" altLang="zh-CN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Inference Error: 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理解世界的误差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00ED29-126D-8320-FFB8-490219AAE1EA}"/>
              </a:ext>
            </a:extLst>
          </p:cNvPr>
          <p:cNvSpPr txBox="1"/>
          <p:nvPr/>
        </p:nvSpPr>
        <p:spPr>
          <a:xfrm>
            <a:off x="3808343" y="1407439"/>
            <a:ext cx="118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Total Error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CCC6F7-EB33-65F0-CE83-F2D6544A7F6C}"/>
                  </a:ext>
                </a:extLst>
              </p:cNvPr>
              <p:cNvSpPr txBox="1"/>
              <p:nvPr/>
            </p:nvSpPr>
            <p:spPr>
              <a:xfrm>
                <a:off x="6485434" y="3578223"/>
                <a:ext cx="4932952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⇒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CCC6F7-EB33-65F0-CE83-F2D6544A7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434" y="3578223"/>
                <a:ext cx="4932952" cy="5068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42FF4F-7097-206B-40C6-14FA2542A5B5}"/>
                  </a:ext>
                </a:extLst>
              </p:cNvPr>
              <p:cNvSpPr txBox="1"/>
              <p:nvPr/>
            </p:nvSpPr>
            <p:spPr>
              <a:xfrm>
                <a:off x="6492170" y="4169020"/>
                <a:ext cx="5797100" cy="41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i="1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accent6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42FF4F-7097-206B-40C6-14FA2542A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170" y="4169020"/>
                <a:ext cx="5797100" cy="418063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536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98F18F41-CA3C-1D96-18CF-3C6D6DEC4AD9}"/>
              </a:ext>
            </a:extLst>
          </p:cNvPr>
          <p:cNvSpPr/>
          <p:nvPr/>
        </p:nvSpPr>
        <p:spPr>
          <a:xfrm>
            <a:off x="5377343" y="3145872"/>
            <a:ext cx="1166070" cy="595618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9010DB-E3DA-70CE-54D5-42143F3E0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9B0992C-7AEF-271D-FF99-CD0D5BF2BC7B}"/>
                  </a:ext>
                </a:extLst>
              </p:cNvPr>
              <p:cNvSpPr txBox="1"/>
              <p:nvPr/>
            </p:nvSpPr>
            <p:spPr>
              <a:xfrm>
                <a:off x="771787" y="1275127"/>
                <a:ext cx="6240683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证明：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ELBO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𝜃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KL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9B0992C-7AEF-271D-FF99-CD0D5BF2B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87" y="1275127"/>
                <a:ext cx="6240683" cy="506870"/>
              </a:xfrm>
              <a:prstGeom prst="rect">
                <a:avLst/>
              </a:prstGeom>
              <a:blipFill>
                <a:blip r:embed="rId2"/>
                <a:stretch>
                  <a:fillRect l="-813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0E59BD-FA98-45B6-9C8C-A8ACF0C96813}"/>
                  </a:ext>
                </a:extLst>
              </p:cNvPr>
              <p:cNvSpPr txBox="1"/>
              <p:nvPr/>
            </p:nvSpPr>
            <p:spPr>
              <a:xfrm>
                <a:off x="906011" y="1994265"/>
                <a:ext cx="6704528" cy="41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回顾下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ELBO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ELBO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𝜃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|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0E59BD-FA98-45B6-9C8C-A8ACF0C96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1" y="1994265"/>
                <a:ext cx="6704528" cy="418063"/>
              </a:xfrm>
              <a:prstGeom prst="rect">
                <a:avLst/>
              </a:prstGeom>
              <a:blipFill>
                <a:blip r:embed="rId3"/>
                <a:stretch>
                  <a:fillRect l="-756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3E1E26-F82B-6967-73C5-A94B48D87635}"/>
                  </a:ext>
                </a:extLst>
              </p:cNvPr>
              <p:cNvSpPr txBox="1"/>
              <p:nvPr/>
            </p:nvSpPr>
            <p:spPr>
              <a:xfrm>
                <a:off x="1015068" y="2624596"/>
                <a:ext cx="4965655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我们知道：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代入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ELBO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中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3E1E26-F82B-6967-73C5-A94B48D87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68" y="2624596"/>
                <a:ext cx="4965655" cy="394082"/>
              </a:xfrm>
              <a:prstGeom prst="rect">
                <a:avLst/>
              </a:prstGeom>
              <a:blipFill>
                <a:blip r:embed="rId4"/>
                <a:stretch>
                  <a:fillRect l="-1279" t="-6250" r="-256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6D4624-CFAD-5299-92AD-1DA692F85F92}"/>
                  </a:ext>
                </a:extLst>
              </p:cNvPr>
              <p:cNvSpPr txBox="1"/>
              <p:nvPr/>
            </p:nvSpPr>
            <p:spPr>
              <a:xfrm>
                <a:off x="2830683" y="3230947"/>
                <a:ext cx="6530634" cy="41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6D4624-CFAD-5299-92AD-1DA692F85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683" y="3230947"/>
                <a:ext cx="6530634" cy="418063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0CE2D1-9624-E594-FB09-E2B3BE4FC4BD}"/>
                  </a:ext>
                </a:extLst>
              </p:cNvPr>
              <p:cNvSpPr txBox="1"/>
              <p:nvPr/>
            </p:nvSpPr>
            <p:spPr>
              <a:xfrm>
                <a:off x="5426385" y="3753774"/>
                <a:ext cx="67922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11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r>
                  <a:rPr kumimoji="1" lang="zh-CN" altLang="en-US" sz="110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无关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0CE2D1-9624-E594-FB09-E2B3BE4FC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385" y="3753774"/>
                <a:ext cx="679225" cy="261610"/>
              </a:xfrm>
              <a:prstGeom prst="rect">
                <a:avLst/>
              </a:prstGeom>
              <a:blipFill>
                <a:blip r:embed="rId6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D26487-1181-8345-3D8D-4A9B9A0B57C5}"/>
                  </a:ext>
                </a:extLst>
              </p:cNvPr>
              <p:cNvSpPr txBox="1"/>
              <p:nvPr/>
            </p:nvSpPr>
            <p:spPr>
              <a:xfrm>
                <a:off x="4298200" y="4149844"/>
                <a:ext cx="5063117" cy="41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D26487-1181-8345-3D8D-4A9B9A0B5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200" y="4149844"/>
                <a:ext cx="5063117" cy="418063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8DB66CD-08CB-E35E-853F-B73BAC72C192}"/>
                  </a:ext>
                </a:extLst>
              </p:cNvPr>
              <p:cNvSpPr txBox="1"/>
              <p:nvPr/>
            </p:nvSpPr>
            <p:spPr>
              <a:xfrm>
                <a:off x="4298200" y="4650678"/>
                <a:ext cx="7875361" cy="72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8DB66CD-08CB-E35E-853F-B73BAC72C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200" y="4650678"/>
                <a:ext cx="7875361" cy="720134"/>
              </a:xfrm>
              <a:prstGeom prst="rect">
                <a:avLst/>
              </a:prstGeom>
              <a:blipFill>
                <a:blip r:embed="rId8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1888B83-E468-4CB8-5732-1E0832E10EBB}"/>
                  </a:ext>
                </a:extLst>
              </p:cNvPr>
              <p:cNvSpPr txBox="1"/>
              <p:nvPr/>
            </p:nvSpPr>
            <p:spPr>
              <a:xfrm>
                <a:off x="1022931" y="5718155"/>
                <a:ext cx="5841279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1888B83-E468-4CB8-5732-1E0832E10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31" y="5718155"/>
                <a:ext cx="5841279" cy="5068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020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39E7E-DED4-905F-9819-0ECCB225F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7A5D3790-3E4B-1A38-22CC-2F963E1FC1CF}"/>
              </a:ext>
            </a:extLst>
          </p:cNvPr>
          <p:cNvSpPr/>
          <p:nvPr/>
        </p:nvSpPr>
        <p:spPr>
          <a:xfrm>
            <a:off x="2986481" y="1484851"/>
            <a:ext cx="1459684" cy="427839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F1D7EB-70F7-E2C6-B305-39A1A556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78EEAD-8EBB-E19E-6150-AA0123AEC9D2}"/>
                  </a:ext>
                </a:extLst>
              </p:cNvPr>
              <p:cNvSpPr txBox="1"/>
              <p:nvPr/>
            </p:nvSpPr>
            <p:spPr>
              <a:xfrm>
                <a:off x="771787" y="1275127"/>
                <a:ext cx="6743834" cy="1953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理解：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ELBO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𝜃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𝔻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KL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：这个概率表示对输入数据进行压缩（编码）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：理想条件下的真实压缩分布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他们之间的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KL Divergence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就是推理信息误差（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Inference Error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678EEAD-8EBB-E19E-6150-AA0123AEC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87" y="1275127"/>
                <a:ext cx="6743834" cy="1953548"/>
              </a:xfrm>
              <a:prstGeom prst="rect">
                <a:avLst/>
              </a:prstGeom>
              <a:blipFill>
                <a:blip r:embed="rId2"/>
                <a:stretch>
                  <a:fillRect l="-564" b="-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096F127-54FE-1CB6-73F1-3630F0C935A8}"/>
              </a:ext>
            </a:extLst>
          </p:cNvPr>
          <p:cNvSpPr txBox="1"/>
          <p:nvPr/>
        </p:nvSpPr>
        <p:spPr>
          <a:xfrm>
            <a:off x="1593908" y="4160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183BF01-B51A-30C2-D07B-4AE1D639699D}"/>
                  </a:ext>
                </a:extLst>
              </p:cNvPr>
              <p:cNvSpPr txBox="1"/>
              <p:nvPr/>
            </p:nvSpPr>
            <p:spPr>
              <a:xfrm>
                <a:off x="1763087" y="3595734"/>
                <a:ext cx="8665827" cy="1332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最大化 </a:t>
                </a:r>
                <a:r>
                  <a:rPr kumimoji="1"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ELBO 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等价于最小化 后验 </a:t>
                </a:r>
                <a:r>
                  <a:rPr kumimoji="1" lang="en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KL 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散度，即让近似后验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更接近真实后验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从而减少推断误差并提升模型生成质量。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优化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ELBO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实际上在优化对数似然的下界。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183BF01-B51A-30C2-D07B-4AE1D6396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087" y="3595734"/>
                <a:ext cx="8665827" cy="1332994"/>
              </a:xfrm>
              <a:prstGeom prst="rect">
                <a:avLst/>
              </a:prstGeom>
              <a:blipFill>
                <a:blip r:embed="rId3"/>
                <a:stretch>
                  <a:fillRect l="-439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上箭头 14">
            <a:extLst>
              <a:ext uri="{FF2B5EF4-FFF2-40B4-BE49-F238E27FC236}">
                <a16:creationId xmlns:a16="http://schemas.microsoft.com/office/drawing/2014/main" id="{970E1125-8352-F704-B19D-0414AA5C99CA}"/>
              </a:ext>
            </a:extLst>
          </p:cNvPr>
          <p:cNvSpPr/>
          <p:nvPr/>
        </p:nvSpPr>
        <p:spPr>
          <a:xfrm>
            <a:off x="3187817" y="1275127"/>
            <a:ext cx="293614" cy="209724"/>
          </a:xfrm>
          <a:prstGeom prst="upArrow">
            <a:avLst/>
          </a:prstGeom>
          <a:solidFill>
            <a:schemeClr val="accent2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8DB8A0B9-DAA5-926E-7F1A-2A749E193676}"/>
              </a:ext>
            </a:extLst>
          </p:cNvPr>
          <p:cNvSpPr/>
          <p:nvPr/>
        </p:nvSpPr>
        <p:spPr>
          <a:xfrm>
            <a:off x="7248088" y="1484851"/>
            <a:ext cx="335560" cy="427839"/>
          </a:xfrm>
          <a:prstGeom prst="downArrow">
            <a:avLst/>
          </a:prstGeom>
          <a:solidFill>
            <a:schemeClr val="accent6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073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E9667-03D6-8EF9-656D-476164A0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VAE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0827D1B2-62B4-0AFD-DB34-1167E8C99A63}"/>
                  </a:ext>
                </a:extLst>
              </p:cNvPr>
              <p:cNvSpPr/>
              <p:nvPr/>
            </p:nvSpPr>
            <p:spPr>
              <a:xfrm>
                <a:off x="1711354" y="2997236"/>
                <a:ext cx="1019001" cy="1785257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0827D1B2-62B4-0AFD-DB34-1167E8C99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354" y="2997236"/>
                <a:ext cx="1019001" cy="178525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82F302EA-910B-20FF-C32C-57C8AB196050}"/>
                  </a:ext>
                </a:extLst>
              </p:cNvPr>
              <p:cNvSpPr/>
              <p:nvPr/>
            </p:nvSpPr>
            <p:spPr>
              <a:xfrm>
                <a:off x="9425068" y="2997236"/>
                <a:ext cx="1055577" cy="1785257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′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82F302EA-910B-20FF-C32C-57C8AB196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068" y="2997236"/>
                <a:ext cx="1055577" cy="17852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20332488-71B1-B704-18EE-90FC35EB5B1C}"/>
                  </a:ext>
                </a:extLst>
              </p:cNvPr>
              <p:cNvSpPr/>
              <p:nvPr/>
            </p:nvSpPr>
            <p:spPr>
              <a:xfrm>
                <a:off x="5559280" y="3371432"/>
                <a:ext cx="1036865" cy="1036865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𝑧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20332488-71B1-B704-18EE-90FC35EB5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0" y="3371432"/>
                <a:ext cx="1036865" cy="103686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梯形 5">
            <a:extLst>
              <a:ext uri="{FF2B5EF4-FFF2-40B4-BE49-F238E27FC236}">
                <a16:creationId xmlns:a16="http://schemas.microsoft.com/office/drawing/2014/main" id="{40B85E85-57E2-3AF1-313F-0BC1CEC8376F}"/>
              </a:ext>
            </a:extLst>
          </p:cNvPr>
          <p:cNvSpPr/>
          <p:nvPr/>
        </p:nvSpPr>
        <p:spPr>
          <a:xfrm rot="5400000">
            <a:off x="3410032" y="3220393"/>
            <a:ext cx="1469571" cy="1338943"/>
          </a:xfrm>
          <a:prstGeom prst="trapezoid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D397321F-534F-C3AB-05E4-1983881648D9}"/>
              </a:ext>
            </a:extLst>
          </p:cNvPr>
          <p:cNvSpPr/>
          <p:nvPr/>
        </p:nvSpPr>
        <p:spPr>
          <a:xfrm rot="16200000">
            <a:off x="7275822" y="3220393"/>
            <a:ext cx="1469571" cy="1338943"/>
          </a:xfrm>
          <a:prstGeom prst="trapezoid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8E16770-18CA-0957-3638-8FE11E712CA0}"/>
              </a:ext>
            </a:extLst>
          </p:cNvPr>
          <p:cNvCxnSpPr>
            <a:cxnSpLocks/>
            <a:stCxn id="3" idx="3"/>
            <a:endCxn id="6" idx="2"/>
          </p:cNvCxnSpPr>
          <p:nvPr/>
        </p:nvCxnSpPr>
        <p:spPr>
          <a:xfrm>
            <a:off x="2730355" y="3889865"/>
            <a:ext cx="744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72F6200-2FF6-4F9A-0D88-5ECA1FF1438A}"/>
              </a:ext>
            </a:extLst>
          </p:cNvPr>
          <p:cNvCxnSpPr>
            <a:stCxn id="6" idx="0"/>
            <a:endCxn id="5" idx="1"/>
          </p:cNvCxnSpPr>
          <p:nvPr/>
        </p:nvCxnSpPr>
        <p:spPr>
          <a:xfrm>
            <a:off x="4814289" y="3889865"/>
            <a:ext cx="744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D3D2B6D-A86A-2498-EC1E-3A10C67AD686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V="1">
            <a:off x="6596145" y="3889864"/>
            <a:ext cx="74499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605C299-AF4A-6CE1-A5B0-9C372433B251}"/>
              </a:ext>
            </a:extLst>
          </p:cNvPr>
          <p:cNvCxnSpPr>
            <a:cxnSpLocks/>
            <a:stCxn id="7" idx="2"/>
            <a:endCxn id="4" idx="1"/>
          </p:cNvCxnSpPr>
          <p:nvPr/>
        </p:nvCxnSpPr>
        <p:spPr>
          <a:xfrm>
            <a:off x="8680079" y="3889864"/>
            <a:ext cx="74498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DB20E5-9711-1566-BB00-1AE093A22C5C}"/>
                  </a:ext>
                </a:extLst>
              </p:cNvPr>
              <p:cNvSpPr txBox="1"/>
              <p:nvPr/>
            </p:nvSpPr>
            <p:spPr>
              <a:xfrm>
                <a:off x="3667340" y="3428199"/>
                <a:ext cx="9993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Encoder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DB20E5-9711-1566-BB00-1AE093A2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340" y="3428199"/>
                <a:ext cx="999312" cy="923330"/>
              </a:xfrm>
              <a:prstGeom prst="rect">
                <a:avLst/>
              </a:prstGeom>
              <a:blipFill>
                <a:blip r:embed="rId5"/>
                <a:stretch>
                  <a:fillRect l="-1250" r="-2500"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217F041-6E0B-05FD-73A4-B937176B2766}"/>
                  </a:ext>
                </a:extLst>
              </p:cNvPr>
              <p:cNvSpPr txBox="1"/>
              <p:nvPr/>
            </p:nvSpPr>
            <p:spPr>
              <a:xfrm>
                <a:off x="7503364" y="3381701"/>
                <a:ext cx="1086323" cy="960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Decoder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217F041-6E0B-05FD-73A4-B937176B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364" y="3381701"/>
                <a:ext cx="1086323" cy="960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左大括号 16">
            <a:extLst>
              <a:ext uri="{FF2B5EF4-FFF2-40B4-BE49-F238E27FC236}">
                <a16:creationId xmlns:a16="http://schemas.microsoft.com/office/drawing/2014/main" id="{635AA7B6-7396-632A-C946-993541470622}"/>
              </a:ext>
            </a:extLst>
          </p:cNvPr>
          <p:cNvSpPr/>
          <p:nvPr/>
        </p:nvSpPr>
        <p:spPr>
          <a:xfrm rot="5400000">
            <a:off x="3670128" y="591373"/>
            <a:ext cx="243391" cy="4160940"/>
          </a:xfrm>
          <a:prstGeom prst="leftBrace">
            <a:avLst>
              <a:gd name="adj1" fmla="val 4969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73F5233-37B0-A38F-514E-35EAD24A1264}"/>
                  </a:ext>
                </a:extLst>
              </p:cNvPr>
              <p:cNvSpPr txBox="1"/>
              <p:nvPr/>
            </p:nvSpPr>
            <p:spPr>
              <a:xfrm>
                <a:off x="1171041" y="1959422"/>
                <a:ext cx="5234382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Encoder Part: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≔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𝒩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diag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73F5233-37B0-A38F-514E-35EAD24A1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41" y="1959422"/>
                <a:ext cx="5234382" cy="582147"/>
              </a:xfrm>
              <a:prstGeom prst="rect">
                <a:avLst/>
              </a:prstGeom>
              <a:blipFill>
                <a:blip r:embed="rId7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20541F1E-2A18-CF02-C49D-D23136B20251}"/>
              </a:ext>
            </a:extLst>
          </p:cNvPr>
          <p:cNvSpPr/>
          <p:nvPr/>
        </p:nvSpPr>
        <p:spPr>
          <a:xfrm rot="16200000">
            <a:off x="8150160" y="2812582"/>
            <a:ext cx="386572" cy="42743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C74BD8A-4ABD-F633-95AB-D95050CB6F7C}"/>
                  </a:ext>
                </a:extLst>
              </p:cNvPr>
              <p:cNvSpPr txBox="1"/>
              <p:nvPr/>
            </p:nvSpPr>
            <p:spPr>
              <a:xfrm>
                <a:off x="6130500" y="5274911"/>
                <a:ext cx="4425892" cy="413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Decoder Part: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≔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𝒩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 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𝐼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C74BD8A-4ABD-F633-95AB-D95050CB6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500" y="5274911"/>
                <a:ext cx="4425892" cy="413831"/>
              </a:xfrm>
              <a:prstGeom prst="rect">
                <a:avLst/>
              </a:prstGeom>
              <a:blipFill>
                <a:blip r:embed="rId8"/>
                <a:stretch>
                  <a:fillRect l="-1143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921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C9924-F1E7-3B2A-08D5-1C915041B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43CF3464-C615-5FCF-E4E7-022A5C29C732}"/>
              </a:ext>
            </a:extLst>
          </p:cNvPr>
          <p:cNvCxnSpPr>
            <a:stCxn id="3" idx="2"/>
            <a:endCxn id="4" idx="2"/>
          </p:cNvCxnSpPr>
          <p:nvPr/>
        </p:nvCxnSpPr>
        <p:spPr>
          <a:xfrm rot="16200000" flipH="1">
            <a:off x="6086856" y="203260"/>
            <a:ext cx="12700" cy="7732002"/>
          </a:xfrm>
          <a:prstGeom prst="bentConnector3">
            <a:avLst>
              <a:gd name="adj1" fmla="val 9144000"/>
            </a:avLst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A18FBC04-5B26-0233-CE7A-8A5C69E8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VAE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F8DD5621-8D97-7D1D-D1EA-41860C5DC64F}"/>
                  </a:ext>
                </a:extLst>
              </p:cNvPr>
              <p:cNvSpPr/>
              <p:nvPr/>
            </p:nvSpPr>
            <p:spPr>
              <a:xfrm>
                <a:off x="1711354" y="2284004"/>
                <a:ext cx="1019001" cy="1785257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F8DD5621-8D97-7D1D-D1EA-41860C5D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354" y="2284004"/>
                <a:ext cx="1019001" cy="178525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24888E44-AE0B-8EB9-9AE9-860D77E0B9B1}"/>
                  </a:ext>
                </a:extLst>
              </p:cNvPr>
              <p:cNvSpPr/>
              <p:nvPr/>
            </p:nvSpPr>
            <p:spPr>
              <a:xfrm>
                <a:off x="9425068" y="2284004"/>
                <a:ext cx="1055577" cy="1785257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′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24888E44-AE0B-8EB9-9AE9-860D77E0B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068" y="2284004"/>
                <a:ext cx="1055577" cy="17852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41BBE1E5-D1CF-83C0-3420-AE24BB4CAB40}"/>
                  </a:ext>
                </a:extLst>
              </p:cNvPr>
              <p:cNvSpPr/>
              <p:nvPr/>
            </p:nvSpPr>
            <p:spPr>
              <a:xfrm>
                <a:off x="5559280" y="2658200"/>
                <a:ext cx="1036865" cy="1036865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𝑧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41BBE1E5-D1CF-83C0-3420-AE24BB4C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0" y="2658200"/>
                <a:ext cx="1036865" cy="103686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梯形 5">
            <a:extLst>
              <a:ext uri="{FF2B5EF4-FFF2-40B4-BE49-F238E27FC236}">
                <a16:creationId xmlns:a16="http://schemas.microsoft.com/office/drawing/2014/main" id="{57A581C2-9619-B081-C1B9-44119B52DC42}"/>
              </a:ext>
            </a:extLst>
          </p:cNvPr>
          <p:cNvSpPr/>
          <p:nvPr/>
        </p:nvSpPr>
        <p:spPr>
          <a:xfrm rot="5400000">
            <a:off x="3410032" y="2507161"/>
            <a:ext cx="1469571" cy="1338943"/>
          </a:xfrm>
          <a:prstGeom prst="trapezoid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B8F5CD09-D7DF-604E-6216-1FACABB10484}"/>
              </a:ext>
            </a:extLst>
          </p:cNvPr>
          <p:cNvSpPr/>
          <p:nvPr/>
        </p:nvSpPr>
        <p:spPr>
          <a:xfrm rot="16200000">
            <a:off x="7275822" y="2507161"/>
            <a:ext cx="1469571" cy="1338943"/>
          </a:xfrm>
          <a:prstGeom prst="trapezoid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FA4556E-93B7-CC7B-8322-48A75F033D29}"/>
              </a:ext>
            </a:extLst>
          </p:cNvPr>
          <p:cNvCxnSpPr>
            <a:cxnSpLocks/>
            <a:stCxn id="3" idx="3"/>
            <a:endCxn id="6" idx="2"/>
          </p:cNvCxnSpPr>
          <p:nvPr/>
        </p:nvCxnSpPr>
        <p:spPr>
          <a:xfrm>
            <a:off x="2730355" y="3176633"/>
            <a:ext cx="744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4B54FD7-A850-B5ED-C7E5-5D51B888E8DB}"/>
              </a:ext>
            </a:extLst>
          </p:cNvPr>
          <p:cNvCxnSpPr>
            <a:stCxn id="6" idx="0"/>
            <a:endCxn id="5" idx="1"/>
          </p:cNvCxnSpPr>
          <p:nvPr/>
        </p:nvCxnSpPr>
        <p:spPr>
          <a:xfrm>
            <a:off x="4814289" y="3176633"/>
            <a:ext cx="744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B8E2704-3AAA-3F21-B767-31FA871E1CC8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V="1">
            <a:off x="6596145" y="3176632"/>
            <a:ext cx="74499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6C0A277-CF2A-3A37-F72F-EAFEA7105016}"/>
              </a:ext>
            </a:extLst>
          </p:cNvPr>
          <p:cNvCxnSpPr>
            <a:cxnSpLocks/>
            <a:stCxn id="7" idx="2"/>
            <a:endCxn id="4" idx="1"/>
          </p:cNvCxnSpPr>
          <p:nvPr/>
        </p:nvCxnSpPr>
        <p:spPr>
          <a:xfrm>
            <a:off x="8680079" y="3176632"/>
            <a:ext cx="74498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5190EA-658D-034A-FF2B-D9996532ACC0}"/>
                  </a:ext>
                </a:extLst>
              </p:cNvPr>
              <p:cNvSpPr txBox="1"/>
              <p:nvPr/>
            </p:nvSpPr>
            <p:spPr>
              <a:xfrm>
                <a:off x="3667340" y="2714967"/>
                <a:ext cx="9993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Encoder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85190EA-658D-034A-FF2B-D9996532A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340" y="2714967"/>
                <a:ext cx="999312" cy="923330"/>
              </a:xfrm>
              <a:prstGeom prst="rect">
                <a:avLst/>
              </a:prstGeom>
              <a:blipFill>
                <a:blip r:embed="rId5"/>
                <a:stretch>
                  <a:fillRect l="-1250" r="-2500"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B705AF4-D9A3-3506-6F15-142B53BD9A53}"/>
                  </a:ext>
                </a:extLst>
              </p:cNvPr>
              <p:cNvSpPr txBox="1"/>
              <p:nvPr/>
            </p:nvSpPr>
            <p:spPr>
              <a:xfrm>
                <a:off x="7503364" y="2668469"/>
                <a:ext cx="1086323" cy="960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Decoder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B705AF4-D9A3-3506-6F15-142B53BD9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364" y="2668469"/>
                <a:ext cx="1086323" cy="960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左大括号 16">
            <a:extLst>
              <a:ext uri="{FF2B5EF4-FFF2-40B4-BE49-F238E27FC236}">
                <a16:creationId xmlns:a16="http://schemas.microsoft.com/office/drawing/2014/main" id="{058ED415-87AE-9C2C-67BD-4D67EA65110B}"/>
              </a:ext>
            </a:extLst>
          </p:cNvPr>
          <p:cNvSpPr/>
          <p:nvPr/>
        </p:nvSpPr>
        <p:spPr>
          <a:xfrm rot="5400000">
            <a:off x="3670128" y="-121859"/>
            <a:ext cx="243391" cy="4160940"/>
          </a:xfrm>
          <a:prstGeom prst="leftBrace">
            <a:avLst>
              <a:gd name="adj1" fmla="val 4969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54C8730-E58F-B135-FCAC-E7A3211B7D54}"/>
                  </a:ext>
                </a:extLst>
              </p:cNvPr>
              <p:cNvSpPr txBox="1"/>
              <p:nvPr/>
            </p:nvSpPr>
            <p:spPr>
              <a:xfrm>
                <a:off x="1171041" y="1246190"/>
                <a:ext cx="5234382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Encoder Part: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≔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𝒩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diag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54C8730-E58F-B135-FCAC-E7A3211B7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41" y="1246190"/>
                <a:ext cx="5234382" cy="582147"/>
              </a:xfrm>
              <a:prstGeom prst="rect">
                <a:avLst/>
              </a:prstGeom>
              <a:blipFill>
                <a:blip r:embed="rId7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5DA2B2FA-AB37-9E6B-7271-241F80ACB0CD}"/>
              </a:ext>
            </a:extLst>
          </p:cNvPr>
          <p:cNvSpPr/>
          <p:nvPr/>
        </p:nvSpPr>
        <p:spPr>
          <a:xfrm rot="16200000">
            <a:off x="8150160" y="2099350"/>
            <a:ext cx="386572" cy="42743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366BD5B-6433-D71D-8C8F-C2347FD2D0FB}"/>
                  </a:ext>
                </a:extLst>
              </p:cNvPr>
              <p:cNvSpPr txBox="1"/>
              <p:nvPr/>
            </p:nvSpPr>
            <p:spPr>
              <a:xfrm>
                <a:off x="6130500" y="4561679"/>
                <a:ext cx="4425892" cy="413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Decoder Part: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≔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𝒩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 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𝐼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366BD5B-6433-D71D-8C8F-C2347FD2D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500" y="4561679"/>
                <a:ext cx="4425892" cy="413831"/>
              </a:xfrm>
              <a:prstGeom prst="rect">
                <a:avLst/>
              </a:prstGeom>
              <a:blipFill>
                <a:blip r:embed="rId8"/>
                <a:stretch>
                  <a:fillRect l="-114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72C84C-CD4F-815F-C7AF-480EA5809C46}"/>
                  </a:ext>
                </a:extLst>
              </p:cNvPr>
              <p:cNvSpPr txBox="1"/>
              <p:nvPr/>
            </p:nvSpPr>
            <p:spPr>
              <a:xfrm>
                <a:off x="2240280" y="5385816"/>
                <a:ext cx="7808976" cy="1329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Reconstruction Term: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72C84C-CD4F-815F-C7AF-480EA5809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80" y="5385816"/>
                <a:ext cx="7808976" cy="1329916"/>
              </a:xfrm>
              <a:prstGeom prst="rect">
                <a:avLst/>
              </a:prstGeom>
              <a:blipFill>
                <a:blip r:embed="rId9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57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732BE-042B-62DC-D3BA-41099D4D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Prior Knowledge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0D90A5-0FB1-4A0E-3C51-46794DDA8260}"/>
              </a:ext>
            </a:extLst>
          </p:cNvPr>
          <p:cNvSpPr txBox="1"/>
          <p:nvPr/>
        </p:nvSpPr>
        <p:spPr>
          <a:xfrm>
            <a:off x="838200" y="1317072"/>
            <a:ext cx="10515599" cy="503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本笔记中数学的占比会非常高，为了体现逻辑和分析的力量，不会采用深度学习联结主义的方式去解释，而是从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数据科学、机器学习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等角度进行解释和理解其中的原理，因此需要一些数学基础：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微积分（</a:t>
            </a: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Calculus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：除了基础的微积分外，部分数学工具会进行详细解释，比如一些特殊的积分、傅立叶变换、常微分方程（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ODE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）和随机微分方程（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）等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矩阵分析理论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Wingdings" pitchFamily="2" charset="2"/>
              </a:rPr>
              <a:t>（</a:t>
            </a: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Wingdings" pitchFamily="2" charset="2"/>
              </a:rPr>
              <a:t>Matrix Analysis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Wingdings" pitchFamily="2" charset="2"/>
              </a:rPr>
              <a:t>）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Wingdings" pitchFamily="2" charset="2"/>
              </a:rPr>
              <a:t>：对于高维数据自然要使用到矩阵等工具，但是这里并不需要特别在意维度的信息等，甚至可以统统看作一维的数据去理解，必要的时候会进行详细解释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Wingdings" pitchFamily="2" charset="2"/>
              </a:rPr>
              <a:t>随机过程、概率论、数理统计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Wingdings" pitchFamily="2" charset="2"/>
              </a:rPr>
              <a:t>：这些是理解机器学习的核心，并且也是本次笔记的核心，在遇到相关概念的时候，会不遗余力地进行全面解释，所以务必要有比较扎实的这方面基础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优化理论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：扩散模型中本次笔记注重原理，因此不太会专门讨论优化方法，比如凸优化，如果遇到了会进行必要解释，不会特别深入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机器学习理论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：学习理论是机器学习、深度学习的核心基础，这方面实际上是既要掌握直觉上的知识，也要习惯理论分析的语言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64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>
            <a:extLst>
              <a:ext uri="{FF2B5EF4-FFF2-40B4-BE49-F238E27FC236}">
                <a16:creationId xmlns:a16="http://schemas.microsoft.com/office/drawing/2014/main" id="{31DC14DA-C818-D8F7-F579-8DEB6E9B9685}"/>
              </a:ext>
            </a:extLst>
          </p:cNvPr>
          <p:cNvSpPr/>
          <p:nvPr/>
        </p:nvSpPr>
        <p:spPr>
          <a:xfrm>
            <a:off x="5457217" y="5439217"/>
            <a:ext cx="1021404" cy="1039404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BEF529-7E93-12C1-4DFA-C16604041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VAE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01098BF-618D-3322-B8DF-16CE83A4EF0E}"/>
                  </a:ext>
                </a:extLst>
              </p:cNvPr>
              <p:cNvSpPr txBox="1"/>
              <p:nvPr/>
            </p:nvSpPr>
            <p:spPr>
              <a:xfrm>
                <a:off x="933855" y="1206230"/>
                <a:ext cx="6468374" cy="509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0" dirty="0">
                    <a:solidFill>
                      <a:schemeClr val="bg1"/>
                    </a:solidFill>
                    <a:ea typeface="Microsoft YaHei" panose="020B0503020204020204" pitchFamily="34" charset="-122"/>
                    <a:cs typeface="Calibri" panose="020F0502020204030204" pitchFamily="34" charset="0"/>
                  </a:rPr>
                  <a:t>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01098BF-618D-3322-B8DF-16CE83A4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55" y="1206230"/>
                <a:ext cx="6468374" cy="509563"/>
              </a:xfrm>
              <a:prstGeom prst="rect">
                <a:avLst/>
              </a:prstGeom>
              <a:blipFill>
                <a:blip r:embed="rId2"/>
                <a:stretch>
                  <a:fillRect l="-784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C0D1A3-0C40-9E66-8ABD-7DFB80BF5349}"/>
                  </a:ext>
                </a:extLst>
              </p:cNvPr>
              <p:cNvSpPr txBox="1"/>
              <p:nvPr/>
            </p:nvSpPr>
            <p:spPr>
              <a:xfrm>
                <a:off x="7529209" y="1254096"/>
                <a:ext cx="3498907" cy="413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b="0" dirty="0">
                    <a:solidFill>
                      <a:schemeClr val="bg1"/>
                    </a:solidFill>
                    <a:ea typeface="Microsoft YaHei" panose="020B0503020204020204" pitchFamily="34" charset="-122"/>
                    <a:cs typeface="Calibri" panose="020F0502020204030204" pitchFamily="34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≔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𝒩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 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𝐼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C0D1A3-0C40-9E66-8ABD-7DFB80BF5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09" y="1254096"/>
                <a:ext cx="3498907" cy="413831"/>
              </a:xfrm>
              <a:prstGeom prst="rect">
                <a:avLst/>
              </a:prstGeom>
              <a:blipFill>
                <a:blip r:embed="rId3"/>
                <a:stretch>
                  <a:fillRect l="-1444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065AD2-B901-5989-31D4-7A3A3A5433DF}"/>
                  </a:ext>
                </a:extLst>
              </p:cNvPr>
              <p:cNvSpPr txBox="1"/>
              <p:nvPr/>
            </p:nvSpPr>
            <p:spPr>
              <a:xfrm>
                <a:off x="1040860" y="1964987"/>
                <a:ext cx="3754618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按照高斯概率密度公式写出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𝑍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065AD2-B901-5989-31D4-7A3A3A543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60" y="1964987"/>
                <a:ext cx="3754618" cy="394082"/>
              </a:xfrm>
              <a:prstGeom prst="rect">
                <a:avLst/>
              </a:prstGeom>
              <a:blipFill>
                <a:blip r:embed="rId4"/>
                <a:stretch>
                  <a:fillRect l="-1689" t="-6250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E5CC00D-D011-4519-22A5-40945FBBA601}"/>
                  </a:ext>
                </a:extLst>
              </p:cNvPr>
              <p:cNvSpPr txBox="1"/>
              <p:nvPr/>
            </p:nvSpPr>
            <p:spPr>
              <a:xfrm>
                <a:off x="1344860" y="2704289"/>
                <a:ext cx="9966382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accent5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accent5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5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5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E5CC00D-D011-4519-22A5-40945FBBA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860" y="2704289"/>
                <a:ext cx="9966382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563A0A-4F83-8BD8-70C1-4F80F2D10D44}"/>
                  </a:ext>
                </a:extLst>
              </p:cNvPr>
              <p:cNvSpPr txBox="1"/>
              <p:nvPr/>
            </p:nvSpPr>
            <p:spPr>
              <a:xfrm>
                <a:off x="1040860" y="3938365"/>
                <a:ext cx="1432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两边取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563A0A-4F83-8BD8-70C1-4F80F2D10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60" y="3938365"/>
                <a:ext cx="1432636" cy="369332"/>
              </a:xfrm>
              <a:prstGeom prst="rect">
                <a:avLst/>
              </a:prstGeom>
              <a:blipFill>
                <a:blip r:embed="rId6"/>
                <a:stretch>
                  <a:fillRect l="-4425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7D8F568-75F2-7034-C413-FC51EC63264D}"/>
                  </a:ext>
                </a:extLst>
              </p:cNvPr>
              <p:cNvSpPr txBox="1"/>
              <p:nvPr/>
            </p:nvSpPr>
            <p:spPr>
              <a:xfrm>
                <a:off x="3054486" y="3790728"/>
                <a:ext cx="5018874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den>
                          </m:f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7D8F568-75F2-7034-C413-FC51EC632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486" y="3790728"/>
                <a:ext cx="5018874" cy="6646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22F372-0FA8-33B2-08FA-03ABEE697F17}"/>
                  </a:ext>
                </a:extLst>
              </p:cNvPr>
              <p:cNvSpPr txBox="1"/>
              <p:nvPr/>
            </p:nvSpPr>
            <p:spPr>
              <a:xfrm>
                <a:off x="1040860" y="4907757"/>
                <a:ext cx="1626920" cy="398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取期望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22F372-0FA8-33B2-08FA-03ABEE697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60" y="4907757"/>
                <a:ext cx="1626920" cy="398314"/>
              </a:xfrm>
              <a:prstGeom prst="rect">
                <a:avLst/>
              </a:prstGeom>
              <a:blipFill>
                <a:blip r:embed="rId8"/>
                <a:stretch>
                  <a:fillRect l="-3876" t="-6250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EB55D4B-2BF4-B500-4C13-FBC55DE708D6}"/>
                  </a:ext>
                </a:extLst>
              </p:cNvPr>
              <p:cNvSpPr txBox="1"/>
              <p:nvPr/>
            </p:nvSpPr>
            <p:spPr>
              <a:xfrm>
                <a:off x="3044757" y="4774611"/>
                <a:ext cx="6667916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den>
                          </m:f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EB55D4B-2BF4-B500-4C13-FBC55DE70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57" y="4774611"/>
                <a:ext cx="6667916" cy="6646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DB0E12-CE08-FC93-1ABF-DB644C3B087D}"/>
                  </a:ext>
                </a:extLst>
              </p:cNvPr>
              <p:cNvSpPr txBox="1"/>
              <p:nvPr/>
            </p:nvSpPr>
            <p:spPr>
              <a:xfrm>
                <a:off x="5145932" y="5603904"/>
                <a:ext cx="4361002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den>
                          </m:f>
                        </m:e>
                      </m:func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DB0E12-CE08-FC93-1ABF-DB644C3B0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32" y="5603904"/>
                <a:ext cx="4361002" cy="6646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F6A91FB-7392-A52D-740B-7F220AB39E32}"/>
                  </a:ext>
                </a:extLst>
              </p:cNvPr>
              <p:cNvSpPr txBox="1"/>
              <p:nvPr/>
            </p:nvSpPr>
            <p:spPr>
              <a:xfrm>
                <a:off x="5775141" y="629395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F6A91FB-7392-A52D-740B-7F220AB39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41" y="6293955"/>
                <a:ext cx="3855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918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EB99F-2035-0DB1-E971-9223B6D0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94034C7C-7656-A036-BF81-0B19CE78392D}"/>
              </a:ext>
            </a:extLst>
          </p:cNvPr>
          <p:cNvCxnSpPr>
            <a:stCxn id="3" idx="2"/>
            <a:endCxn id="4" idx="2"/>
          </p:cNvCxnSpPr>
          <p:nvPr/>
        </p:nvCxnSpPr>
        <p:spPr>
          <a:xfrm rot="16200000" flipH="1">
            <a:off x="6086856" y="-179920"/>
            <a:ext cx="12700" cy="7732002"/>
          </a:xfrm>
          <a:prstGeom prst="bentConnector3">
            <a:avLst>
              <a:gd name="adj1" fmla="val 9144000"/>
            </a:avLst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92B556D5-F1E4-4F02-424E-DF7BE9BB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Gaussian VAE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DCEDC2A6-0A62-AE4B-504B-94250467AD27}"/>
                  </a:ext>
                </a:extLst>
              </p:cNvPr>
              <p:cNvSpPr/>
              <p:nvPr/>
            </p:nvSpPr>
            <p:spPr>
              <a:xfrm>
                <a:off x="1711354" y="1900824"/>
                <a:ext cx="1019001" cy="1785257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DCEDC2A6-0A62-AE4B-504B-94250467A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354" y="1900824"/>
                <a:ext cx="1019001" cy="178525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4A7DCE85-7E0E-E82C-1CD2-AC70B9AE01B7}"/>
                  </a:ext>
                </a:extLst>
              </p:cNvPr>
              <p:cNvSpPr/>
              <p:nvPr/>
            </p:nvSpPr>
            <p:spPr>
              <a:xfrm>
                <a:off x="9425068" y="1900824"/>
                <a:ext cx="1055577" cy="1785257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′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4A7DCE85-7E0E-E82C-1CD2-AC70B9AE0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068" y="1900824"/>
                <a:ext cx="1055577" cy="178525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2B8A4C4B-358A-F935-3C8D-C625DE593BFD}"/>
                  </a:ext>
                </a:extLst>
              </p:cNvPr>
              <p:cNvSpPr/>
              <p:nvPr/>
            </p:nvSpPr>
            <p:spPr>
              <a:xfrm>
                <a:off x="5559280" y="2275020"/>
                <a:ext cx="1036865" cy="1036865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𝑧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2B8A4C4B-358A-F935-3C8D-C625DE593B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280" y="2275020"/>
                <a:ext cx="1036865" cy="103686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梯形 5">
            <a:extLst>
              <a:ext uri="{FF2B5EF4-FFF2-40B4-BE49-F238E27FC236}">
                <a16:creationId xmlns:a16="http://schemas.microsoft.com/office/drawing/2014/main" id="{C963A43B-A527-85EF-F56B-8A1E14DE0FDD}"/>
              </a:ext>
            </a:extLst>
          </p:cNvPr>
          <p:cNvSpPr/>
          <p:nvPr/>
        </p:nvSpPr>
        <p:spPr>
          <a:xfrm rot="5400000">
            <a:off x="3410032" y="2123981"/>
            <a:ext cx="1469571" cy="1338943"/>
          </a:xfrm>
          <a:prstGeom prst="trapezoid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743631E5-9998-4EF1-6686-17CE908910FD}"/>
              </a:ext>
            </a:extLst>
          </p:cNvPr>
          <p:cNvSpPr/>
          <p:nvPr/>
        </p:nvSpPr>
        <p:spPr>
          <a:xfrm rot="16200000">
            <a:off x="7275822" y="2123981"/>
            <a:ext cx="1469571" cy="1338943"/>
          </a:xfrm>
          <a:prstGeom prst="trapezoid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C03ED32-E4F0-24C6-C195-3943A79A554F}"/>
              </a:ext>
            </a:extLst>
          </p:cNvPr>
          <p:cNvCxnSpPr>
            <a:cxnSpLocks/>
            <a:stCxn id="3" idx="3"/>
            <a:endCxn id="6" idx="2"/>
          </p:cNvCxnSpPr>
          <p:nvPr/>
        </p:nvCxnSpPr>
        <p:spPr>
          <a:xfrm>
            <a:off x="2730355" y="2793453"/>
            <a:ext cx="744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51B083C-3C3A-1331-7689-2F6BB69A0B82}"/>
              </a:ext>
            </a:extLst>
          </p:cNvPr>
          <p:cNvCxnSpPr>
            <a:stCxn id="6" idx="0"/>
            <a:endCxn id="5" idx="1"/>
          </p:cNvCxnSpPr>
          <p:nvPr/>
        </p:nvCxnSpPr>
        <p:spPr>
          <a:xfrm>
            <a:off x="4814289" y="2793453"/>
            <a:ext cx="744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EC47C734-91DA-C095-93AC-E46209F0631D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V="1">
            <a:off x="6596145" y="2793452"/>
            <a:ext cx="74499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5ED2CC3-63A3-645F-5990-347E9674A987}"/>
              </a:ext>
            </a:extLst>
          </p:cNvPr>
          <p:cNvCxnSpPr>
            <a:cxnSpLocks/>
            <a:stCxn id="7" idx="2"/>
            <a:endCxn id="4" idx="1"/>
          </p:cNvCxnSpPr>
          <p:nvPr/>
        </p:nvCxnSpPr>
        <p:spPr>
          <a:xfrm>
            <a:off x="8680079" y="2793452"/>
            <a:ext cx="74498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46E5DBE-3A74-F6A8-86BB-05B71125CEA3}"/>
                  </a:ext>
                </a:extLst>
              </p:cNvPr>
              <p:cNvSpPr txBox="1"/>
              <p:nvPr/>
            </p:nvSpPr>
            <p:spPr>
              <a:xfrm>
                <a:off x="3667340" y="2331787"/>
                <a:ext cx="9993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Encoder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46E5DBE-3A74-F6A8-86BB-05B71125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340" y="2331787"/>
                <a:ext cx="999312" cy="923330"/>
              </a:xfrm>
              <a:prstGeom prst="rect">
                <a:avLst/>
              </a:prstGeom>
              <a:blipFill>
                <a:blip r:embed="rId5"/>
                <a:stretch>
                  <a:fillRect l="-1250" r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3212F85-D9D2-C48F-4D66-2211856A4A8E}"/>
                  </a:ext>
                </a:extLst>
              </p:cNvPr>
              <p:cNvSpPr txBox="1"/>
              <p:nvPr/>
            </p:nvSpPr>
            <p:spPr>
              <a:xfrm>
                <a:off x="7503364" y="2285289"/>
                <a:ext cx="1086323" cy="960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Decoder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3212F85-D9D2-C48F-4D66-2211856A4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364" y="2285289"/>
                <a:ext cx="1086323" cy="960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左大括号 16">
            <a:extLst>
              <a:ext uri="{FF2B5EF4-FFF2-40B4-BE49-F238E27FC236}">
                <a16:creationId xmlns:a16="http://schemas.microsoft.com/office/drawing/2014/main" id="{F839B453-3C78-6230-5C2F-3C1999DE815F}"/>
              </a:ext>
            </a:extLst>
          </p:cNvPr>
          <p:cNvSpPr/>
          <p:nvPr/>
        </p:nvSpPr>
        <p:spPr>
          <a:xfrm rot="5400000">
            <a:off x="3670128" y="-505039"/>
            <a:ext cx="243391" cy="4160940"/>
          </a:xfrm>
          <a:prstGeom prst="leftBrace">
            <a:avLst>
              <a:gd name="adj1" fmla="val 4969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A0AC48B-C762-948C-2C98-9B78B0B26AEF}"/>
                  </a:ext>
                </a:extLst>
              </p:cNvPr>
              <p:cNvSpPr txBox="1"/>
              <p:nvPr/>
            </p:nvSpPr>
            <p:spPr>
              <a:xfrm>
                <a:off x="1171041" y="863010"/>
                <a:ext cx="5234382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Encoder Part: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≔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𝒩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diag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A0AC48B-C762-948C-2C98-9B78B0B26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41" y="863010"/>
                <a:ext cx="5234382" cy="582147"/>
              </a:xfrm>
              <a:prstGeom prst="rect">
                <a:avLst/>
              </a:prstGeom>
              <a:blipFill>
                <a:blip r:embed="rId7"/>
                <a:stretch>
                  <a:fillRect l="-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7B63009B-856A-F65D-F85A-4BED1CEC5B86}"/>
              </a:ext>
            </a:extLst>
          </p:cNvPr>
          <p:cNvSpPr/>
          <p:nvPr/>
        </p:nvSpPr>
        <p:spPr>
          <a:xfrm rot="16200000">
            <a:off x="8150160" y="1716170"/>
            <a:ext cx="386572" cy="42743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5C26153-0940-B1EE-3F99-8A4F3628CDB6}"/>
                  </a:ext>
                </a:extLst>
              </p:cNvPr>
              <p:cNvSpPr txBox="1"/>
              <p:nvPr/>
            </p:nvSpPr>
            <p:spPr>
              <a:xfrm>
                <a:off x="6130500" y="4178499"/>
                <a:ext cx="4425892" cy="413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Decoder Part: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≔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𝒩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 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𝐼</m:t>
                        </m:r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5C26153-0940-B1EE-3F99-8A4F3628C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500" y="4178499"/>
                <a:ext cx="4425892" cy="413831"/>
              </a:xfrm>
              <a:prstGeom prst="rect">
                <a:avLst/>
              </a:prstGeom>
              <a:blipFill>
                <a:blip r:embed="rId8"/>
                <a:stretch>
                  <a:fillRect l="-1143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8F0676C-7417-9B0A-1DCC-691057DE6410}"/>
                  </a:ext>
                </a:extLst>
              </p:cNvPr>
              <p:cNvSpPr txBox="1"/>
              <p:nvPr/>
            </p:nvSpPr>
            <p:spPr>
              <a:xfrm>
                <a:off x="2240280" y="4642711"/>
                <a:ext cx="7808976" cy="95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8F0676C-7417-9B0A-1DCC-691057DE6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80" y="4642711"/>
                <a:ext cx="7808976" cy="950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59F5F81-3211-F661-875F-2A5BB3DCE462}"/>
                  </a:ext>
                </a:extLst>
              </p:cNvPr>
              <p:cNvSpPr txBox="1"/>
              <p:nvPr/>
            </p:nvSpPr>
            <p:spPr>
              <a:xfrm>
                <a:off x="2547529" y="5714382"/>
                <a:ext cx="7096943" cy="631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KL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prior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59F5F81-3211-F661-875F-2A5BB3DCE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529" y="5714382"/>
                <a:ext cx="7096943" cy="631583"/>
              </a:xfrm>
              <a:prstGeom prst="rect">
                <a:avLst/>
              </a:prstGeom>
              <a:blipFill>
                <a:blip r:embed="rId10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9DEB30D2-8802-B748-2CC1-6CEE41E218EA}"/>
              </a:ext>
            </a:extLst>
          </p:cNvPr>
          <p:cNvSpPr txBox="1"/>
          <p:nvPr/>
        </p:nvSpPr>
        <p:spPr>
          <a:xfrm>
            <a:off x="4396276" y="6572683"/>
            <a:ext cx="779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本身是有两个负号的，重构前面有一个，</a:t>
            </a:r>
            <a:r>
              <a:rPr kumimoji="1"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KL Divergence</a:t>
            </a:r>
            <a:r>
              <a:rPr kumimoji="1"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前面也有一个，将最大化</a:t>
            </a:r>
            <a:r>
              <a:rPr kumimoji="1"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r>
              <a:rPr kumimoji="1"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变成最小化</a:t>
            </a:r>
            <a:r>
              <a:rPr kumimoji="1" lang="en-US" altLang="zh-CN" sz="11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r>
              <a:rPr kumimoji="1"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后，负号就都消失了。</a:t>
            </a:r>
          </a:p>
        </p:txBody>
      </p:sp>
    </p:spTree>
    <p:extLst>
      <p:ext uri="{BB962C8B-B14F-4D97-AF65-F5344CB8AC3E}">
        <p14:creationId xmlns:p14="http://schemas.microsoft.com/office/powerpoint/2010/main" val="3043445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9AB73-9581-5313-7DDE-1B691573A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Drawbacks of Standard VAE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508C4F-080F-ACAA-12F5-EA4824406FEC}"/>
              </a:ext>
            </a:extLst>
          </p:cNvPr>
          <p:cNvSpPr txBox="1"/>
          <p:nvPr/>
        </p:nvSpPr>
        <p:spPr>
          <a:xfrm>
            <a:off x="949234" y="1227909"/>
            <a:ext cx="302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Drawbacks: Blurry Output!</a:t>
            </a:r>
            <a:endParaRPr kumimoji="1" lang="zh-CN" altLang="en-US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749086-0478-D49D-33F8-E676175996F9}"/>
                  </a:ext>
                </a:extLst>
              </p:cNvPr>
              <p:cNvSpPr txBox="1"/>
              <p:nvPr/>
            </p:nvSpPr>
            <p:spPr>
              <a:xfrm>
                <a:off x="1282011" y="1760646"/>
                <a:ext cx="9997440" cy="4599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b="0" dirty="0">
                    <a:solidFill>
                      <a:schemeClr val="bg1"/>
                    </a:solidFill>
                    <a:ea typeface="Microsoft YaHei" panose="020B0503020204020204" pitchFamily="34" charset="-122"/>
                    <a:cs typeface="Calibri" panose="020F0502020204030204" pitchFamily="34" charset="0"/>
                  </a:rPr>
                  <a:t>首先做一些记号的变换：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𝜃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enc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→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dec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解码器（生成器）：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dec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注意所谓的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𝜇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均值就是最终生成的数据，于是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𝜇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enc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dec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𝜇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∼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enc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𝜇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这是个标准的最小二乘问题，这个解是一个条件均值：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enc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其中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enc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enc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prior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data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enc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data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enc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749086-0478-D49D-33F8-E67617599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011" y="1760646"/>
                <a:ext cx="9997440" cy="4599144"/>
              </a:xfrm>
              <a:prstGeom prst="rect">
                <a:avLst/>
              </a:prstGeom>
              <a:blipFill>
                <a:blip r:embed="rId2"/>
                <a:stretch>
                  <a:fillRect l="-507" b="-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07E31BB-B515-8B7C-7869-6539556B6FF0}"/>
              </a:ext>
            </a:extLst>
          </p:cNvPr>
          <p:cNvSpPr txBox="1"/>
          <p:nvPr/>
        </p:nvSpPr>
        <p:spPr>
          <a:xfrm>
            <a:off x="5965371" y="2345866"/>
            <a:ext cx="18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Decoder Network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DB8854-5371-33F2-1C02-EDFF9743BB7B}"/>
              </a:ext>
            </a:extLst>
          </p:cNvPr>
          <p:cNvSpPr txBox="1"/>
          <p:nvPr/>
        </p:nvSpPr>
        <p:spPr>
          <a:xfrm>
            <a:off x="9276373" y="406021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之前有个常数，忽略</a:t>
            </a:r>
          </a:p>
        </p:txBody>
      </p:sp>
    </p:spTree>
    <p:extLst>
      <p:ext uri="{BB962C8B-B14F-4D97-AF65-F5344CB8AC3E}">
        <p14:creationId xmlns:p14="http://schemas.microsoft.com/office/powerpoint/2010/main" val="415112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9F33-3259-AA3C-A050-120FD0F2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099D4-7F93-9C15-48CB-2BC170DE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Drawbacks of Standard VAE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C039B7-F33F-85CF-8327-EDDDEF818A3C}"/>
              </a:ext>
            </a:extLst>
          </p:cNvPr>
          <p:cNvSpPr txBox="1"/>
          <p:nvPr/>
        </p:nvSpPr>
        <p:spPr>
          <a:xfrm>
            <a:off x="949234" y="1227909"/>
            <a:ext cx="315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Drawbacks: </a:t>
            </a:r>
            <a:r>
              <a:rPr kumimoji="1" lang="en-US" altLang="zh-CN" b="1" dirty="0" err="1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Bluurry</a:t>
            </a: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Output!</a:t>
            </a:r>
            <a:endParaRPr kumimoji="1" lang="zh-CN" altLang="en-US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506833-4D87-0E00-C165-2533D7D83F90}"/>
                  </a:ext>
                </a:extLst>
              </p:cNvPr>
              <p:cNvSpPr txBox="1"/>
              <p:nvPr/>
            </p:nvSpPr>
            <p:spPr>
              <a:xfrm>
                <a:off x="1097280" y="1824303"/>
                <a:ext cx="9997440" cy="1046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data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enc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⋅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data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enc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506833-4D87-0E00-C165-2533D7D83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24303"/>
                <a:ext cx="9997440" cy="1046184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52B2D2FC-EC66-3ACB-EBD9-13D30A35FC75}"/>
                  </a:ext>
                </a:extLst>
              </p:cNvPr>
              <p:cNvSpPr/>
              <p:nvPr/>
            </p:nvSpPr>
            <p:spPr>
              <a:xfrm>
                <a:off x="445208" y="3132944"/>
                <a:ext cx="724025" cy="724025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52B2D2FC-EC66-3ACB-EBD9-13D30A35F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08" y="3132944"/>
                <a:ext cx="724025" cy="724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CD2D9CBC-17C1-ED9B-3B20-D87323AF5E0B}"/>
                  </a:ext>
                </a:extLst>
              </p:cNvPr>
              <p:cNvSpPr/>
              <p:nvPr/>
            </p:nvSpPr>
            <p:spPr>
              <a:xfrm>
                <a:off x="460198" y="4064833"/>
                <a:ext cx="724025" cy="724025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CD2D9CBC-17C1-ED9B-3B20-D87323AF5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98" y="4064833"/>
                <a:ext cx="724025" cy="72402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B3464FA-3966-8027-6615-493D105F8ED1}"/>
                  </a:ext>
                </a:extLst>
              </p:cNvPr>
              <p:cNvSpPr/>
              <p:nvPr/>
            </p:nvSpPr>
            <p:spPr>
              <a:xfrm>
                <a:off x="3447640" y="3001780"/>
                <a:ext cx="1154243" cy="1543987"/>
              </a:xfrm>
              <a:prstGeom prst="ellipse">
                <a:avLst/>
              </a:prstGeom>
              <a:noFill/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B3464FA-3966-8027-6615-493D105F8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640" y="3001780"/>
                <a:ext cx="1154243" cy="15439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368A8DCC-C769-8098-9EE3-217235B01A6A}"/>
                  </a:ext>
                </a:extLst>
              </p:cNvPr>
              <p:cNvSpPr/>
              <p:nvPr/>
            </p:nvSpPr>
            <p:spPr>
              <a:xfrm>
                <a:off x="3185410" y="4152275"/>
                <a:ext cx="2840636" cy="816964"/>
              </a:xfrm>
              <a:prstGeom prst="ellipse">
                <a:avLst/>
              </a:prstGeom>
              <a:noFill/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368A8DCC-C769-8098-9EE3-217235B01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410" y="4152275"/>
                <a:ext cx="2840636" cy="81696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ECB27BB-A14A-6A65-87E6-06F539421B03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1169233" y="3494957"/>
            <a:ext cx="2278407" cy="278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FDCDEA7-EE4A-CE00-58D0-E3815764D403}"/>
              </a:ext>
            </a:extLst>
          </p:cNvPr>
          <p:cNvCxnSpPr>
            <a:stCxn id="8" idx="3"/>
            <a:endCxn id="11" idx="2"/>
          </p:cNvCxnSpPr>
          <p:nvPr/>
        </p:nvCxnSpPr>
        <p:spPr>
          <a:xfrm>
            <a:off x="1184223" y="4426846"/>
            <a:ext cx="2001187" cy="133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9C34BAB-DFF5-D58C-8F34-1189E21D6372}"/>
              </a:ext>
            </a:extLst>
          </p:cNvPr>
          <p:cNvSpPr txBox="1"/>
          <p:nvPr/>
        </p:nvSpPr>
        <p:spPr>
          <a:xfrm>
            <a:off x="3580601" y="4126718"/>
            <a:ext cx="88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overlap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9A5BC2B-9018-90A9-EF1F-CAD0BC0D639B}"/>
                  </a:ext>
                </a:extLst>
              </p:cNvPr>
              <p:cNvSpPr txBox="1"/>
              <p:nvPr/>
            </p:nvSpPr>
            <p:spPr>
              <a:xfrm>
                <a:off x="544014" y="5321346"/>
                <a:ext cx="328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enc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enc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data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9A5BC2B-9018-90A9-EF1F-CAD0BC0D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14" y="5321346"/>
                <a:ext cx="328160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FF56757-83EB-8C06-6D33-B916EA4473D9}"/>
                  </a:ext>
                </a:extLst>
              </p:cNvPr>
              <p:cNvSpPr txBox="1"/>
              <p:nvPr/>
            </p:nvSpPr>
            <p:spPr>
              <a:xfrm>
                <a:off x="663969" y="5759356"/>
                <a:ext cx="2916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Encoder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的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𝑧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之间有重叠部分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FF56757-83EB-8C06-6D33-B916EA447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69" y="5759356"/>
                <a:ext cx="2916632" cy="369332"/>
              </a:xfrm>
              <a:prstGeom prst="rect">
                <a:avLst/>
              </a:prstGeom>
              <a:blipFill>
                <a:blip r:embed="rId8"/>
                <a:stretch>
                  <a:fillRect l="-1739" t="-6667" r="-87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16F83A7-38A3-E2B9-5C26-74D58F96FB71}"/>
                  </a:ext>
                </a:extLst>
              </p:cNvPr>
              <p:cNvSpPr txBox="1"/>
              <p:nvPr/>
            </p:nvSpPr>
            <p:spPr>
              <a:xfrm>
                <a:off x="6438274" y="3170420"/>
                <a:ext cx="5538867" cy="2785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我们在最大化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ELBO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的时候有一项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enc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prior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如果这项优化多了，就会导致不同的输入都会到在先验分布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prior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附近，即就是全是高斯球，导致了就会重叠，在解码的时候变成了多个图像的平均，即生成的是模糊的数据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16F83A7-38A3-E2B9-5C26-74D58F96F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74" y="3170420"/>
                <a:ext cx="5538867" cy="2785763"/>
              </a:xfrm>
              <a:prstGeom prst="rect">
                <a:avLst/>
              </a:prstGeom>
              <a:blipFill>
                <a:blip r:embed="rId9"/>
                <a:stretch>
                  <a:fillRect l="-685" b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4225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1C398-B11E-2BE5-97FC-61DABE48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Hierarchical VAE (HVAE)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2E66F6F7-A9E3-A429-B1E1-F6F19B1F8C81}"/>
                  </a:ext>
                </a:extLst>
              </p:cNvPr>
              <p:cNvSpPr/>
              <p:nvPr/>
            </p:nvSpPr>
            <p:spPr>
              <a:xfrm>
                <a:off x="1268270" y="1936173"/>
                <a:ext cx="972124" cy="1350818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2E66F6F7-A9E3-A429-B1E1-F6F19B1F8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270" y="1936173"/>
                <a:ext cx="972124" cy="135081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6110F0AF-5A77-1D38-7E53-8228F328F2D6}"/>
                  </a:ext>
                </a:extLst>
              </p:cNvPr>
              <p:cNvSpPr/>
              <p:nvPr/>
            </p:nvSpPr>
            <p:spPr>
              <a:xfrm>
                <a:off x="3112415" y="1936173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6110F0AF-5A77-1D38-7E53-8228F328F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415" y="1936173"/>
                <a:ext cx="972124" cy="135081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2B6CBAEB-93B3-6529-8CC0-F1675C8BC4E8}"/>
                  </a:ext>
                </a:extLst>
              </p:cNvPr>
              <p:cNvSpPr/>
              <p:nvPr/>
            </p:nvSpPr>
            <p:spPr>
              <a:xfrm>
                <a:off x="4956560" y="1936173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2B6CBAEB-93B3-6529-8CC0-F1675C8BC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560" y="1936173"/>
                <a:ext cx="972124" cy="135081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29E13090-90CB-4DFA-FE8B-59BF4A1D24F3}"/>
                  </a:ext>
                </a:extLst>
              </p:cNvPr>
              <p:cNvSpPr/>
              <p:nvPr/>
            </p:nvSpPr>
            <p:spPr>
              <a:xfrm>
                <a:off x="6800705" y="1936173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29E13090-90CB-4DFA-FE8B-59BF4A1D2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705" y="1936173"/>
                <a:ext cx="972124" cy="135081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07949686-4C1F-9336-21C4-9BFFF9FF9278}"/>
                  </a:ext>
                </a:extLst>
              </p:cNvPr>
              <p:cNvSpPr/>
              <p:nvPr/>
            </p:nvSpPr>
            <p:spPr>
              <a:xfrm>
                <a:off x="9951607" y="1936173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07949686-4C1F-9336-21C4-9BFFF9FF9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607" y="1936173"/>
                <a:ext cx="972124" cy="135081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C77975-BE82-75F8-0176-70B0DDFB09EB}"/>
                  </a:ext>
                </a:extLst>
              </p:cNvPr>
              <p:cNvSpPr txBox="1"/>
              <p:nvPr/>
            </p:nvSpPr>
            <p:spPr>
              <a:xfrm>
                <a:off x="8644850" y="242691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⋯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2C77975-BE82-75F8-0176-70B0DDFB0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850" y="2426916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8570351-EF25-F88D-D8F2-DCCF91ED8C5E}"/>
              </a:ext>
            </a:extLst>
          </p:cNvPr>
          <p:cNvCxnSpPr>
            <a:cxnSpLocks/>
          </p:cNvCxnSpPr>
          <p:nvPr/>
        </p:nvCxnSpPr>
        <p:spPr>
          <a:xfrm>
            <a:off x="2240394" y="2555648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39DA47C-4E38-7EFC-CC47-98066A4E416B}"/>
              </a:ext>
            </a:extLst>
          </p:cNvPr>
          <p:cNvCxnSpPr>
            <a:cxnSpLocks/>
          </p:cNvCxnSpPr>
          <p:nvPr/>
        </p:nvCxnSpPr>
        <p:spPr>
          <a:xfrm flipH="1">
            <a:off x="2240394" y="2667516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068D889-7E70-087E-7382-B1377A96CD3F}"/>
              </a:ext>
            </a:extLst>
          </p:cNvPr>
          <p:cNvCxnSpPr>
            <a:cxnSpLocks/>
          </p:cNvCxnSpPr>
          <p:nvPr/>
        </p:nvCxnSpPr>
        <p:spPr>
          <a:xfrm>
            <a:off x="4084539" y="2555648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3089763-81F8-E7EA-FE9E-D56AAF7D7044}"/>
              </a:ext>
            </a:extLst>
          </p:cNvPr>
          <p:cNvCxnSpPr>
            <a:cxnSpLocks/>
          </p:cNvCxnSpPr>
          <p:nvPr/>
        </p:nvCxnSpPr>
        <p:spPr>
          <a:xfrm flipH="1">
            <a:off x="4084539" y="2667516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8B01707-64D5-FF13-6045-6A623F80DCC8}"/>
              </a:ext>
            </a:extLst>
          </p:cNvPr>
          <p:cNvCxnSpPr>
            <a:cxnSpLocks/>
          </p:cNvCxnSpPr>
          <p:nvPr/>
        </p:nvCxnSpPr>
        <p:spPr>
          <a:xfrm>
            <a:off x="5928684" y="2555648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873192D-824E-73A8-90AB-2A6FC33A3170}"/>
              </a:ext>
            </a:extLst>
          </p:cNvPr>
          <p:cNvCxnSpPr>
            <a:cxnSpLocks/>
          </p:cNvCxnSpPr>
          <p:nvPr/>
        </p:nvCxnSpPr>
        <p:spPr>
          <a:xfrm flipH="1">
            <a:off x="5928684" y="2667516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38B30E5-235A-AD89-64B7-BB5836EED6C4}"/>
              </a:ext>
            </a:extLst>
          </p:cNvPr>
          <p:cNvCxnSpPr>
            <a:cxnSpLocks/>
          </p:cNvCxnSpPr>
          <p:nvPr/>
        </p:nvCxnSpPr>
        <p:spPr>
          <a:xfrm>
            <a:off x="7772829" y="2555648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A79CAE9-233C-39CD-09C2-556746109EF2}"/>
              </a:ext>
            </a:extLst>
          </p:cNvPr>
          <p:cNvCxnSpPr>
            <a:cxnSpLocks/>
          </p:cNvCxnSpPr>
          <p:nvPr/>
        </p:nvCxnSpPr>
        <p:spPr>
          <a:xfrm flipH="1">
            <a:off x="7772829" y="2667516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5934E62-74D3-BC49-C343-42D1853882A2}"/>
              </a:ext>
            </a:extLst>
          </p:cNvPr>
          <p:cNvCxnSpPr>
            <a:cxnSpLocks/>
          </p:cNvCxnSpPr>
          <p:nvPr/>
        </p:nvCxnSpPr>
        <p:spPr>
          <a:xfrm>
            <a:off x="9079584" y="2555648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F2C68EA3-4F4F-18EC-63D7-F256478D1EFC}"/>
              </a:ext>
            </a:extLst>
          </p:cNvPr>
          <p:cNvCxnSpPr>
            <a:cxnSpLocks/>
          </p:cNvCxnSpPr>
          <p:nvPr/>
        </p:nvCxnSpPr>
        <p:spPr>
          <a:xfrm flipH="1">
            <a:off x="9079584" y="2667516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A347C67-4AE0-80DA-F7DC-0EE3EDFA5EC2}"/>
                  </a:ext>
                </a:extLst>
              </p:cNvPr>
              <p:cNvSpPr txBox="1"/>
              <p:nvPr/>
            </p:nvSpPr>
            <p:spPr>
              <a:xfrm>
                <a:off x="2309990" y="2188734"/>
                <a:ext cx="7328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A347C67-4AE0-80DA-F7DC-0EE3EDFA5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990" y="2188734"/>
                <a:ext cx="73282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37A18B2-2C98-FD77-C95A-6B90B9BC1EDC}"/>
                  </a:ext>
                </a:extLst>
              </p:cNvPr>
              <p:cNvSpPr txBox="1"/>
              <p:nvPr/>
            </p:nvSpPr>
            <p:spPr>
              <a:xfrm>
                <a:off x="4158108" y="2188734"/>
                <a:ext cx="7838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37A18B2-2C98-FD77-C95A-6B90B9BC1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108" y="2188734"/>
                <a:ext cx="78380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00706E9-B6F8-338E-1067-0E5FEB83C2C6}"/>
                  </a:ext>
                </a:extLst>
              </p:cNvPr>
              <p:cNvSpPr txBox="1"/>
              <p:nvPr/>
            </p:nvSpPr>
            <p:spPr>
              <a:xfrm>
                <a:off x="6031984" y="2188734"/>
                <a:ext cx="78707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00706E9-B6F8-338E-1067-0E5FEB83C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984" y="2188734"/>
                <a:ext cx="787075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DC067FD-2063-B99F-B8EB-61A275455235}"/>
                  </a:ext>
                </a:extLst>
              </p:cNvPr>
              <p:cNvSpPr txBox="1"/>
              <p:nvPr/>
            </p:nvSpPr>
            <p:spPr>
              <a:xfrm>
                <a:off x="9055179" y="2188734"/>
                <a:ext cx="9208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DC067FD-2063-B99F-B8EB-61A27545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179" y="2188734"/>
                <a:ext cx="920830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98F4954-EB97-6576-A678-0F750861A586}"/>
                  </a:ext>
                </a:extLst>
              </p:cNvPr>
              <p:cNvSpPr txBox="1"/>
              <p:nvPr/>
            </p:nvSpPr>
            <p:spPr>
              <a:xfrm>
                <a:off x="2292552" y="2743016"/>
                <a:ext cx="746294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98F4954-EB97-6576-A678-0F750861A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552" y="2743016"/>
                <a:ext cx="746294" cy="2766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C16A6B5-2148-1DA1-BB8A-847D1F38B402}"/>
                  </a:ext>
                </a:extLst>
              </p:cNvPr>
              <p:cNvSpPr txBox="1"/>
              <p:nvPr/>
            </p:nvSpPr>
            <p:spPr>
              <a:xfrm>
                <a:off x="4129898" y="2743016"/>
                <a:ext cx="797270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C16A6B5-2148-1DA1-BB8A-847D1F38B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98" y="2743016"/>
                <a:ext cx="797270" cy="2766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2FB7BE4-55C4-8D80-5397-45D362C6E5FD}"/>
                  </a:ext>
                </a:extLst>
              </p:cNvPr>
              <p:cNvSpPr txBox="1"/>
              <p:nvPr/>
            </p:nvSpPr>
            <p:spPr>
              <a:xfrm>
                <a:off x="5950152" y="2743016"/>
                <a:ext cx="800540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2FB7BE4-55C4-8D80-5397-45D362C6E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152" y="2743016"/>
                <a:ext cx="800540" cy="2766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8BF65D1-3612-86C8-4A7B-8E70E0D5EE26}"/>
                  </a:ext>
                </a:extLst>
              </p:cNvPr>
              <p:cNvSpPr txBox="1"/>
              <p:nvPr/>
            </p:nvSpPr>
            <p:spPr>
              <a:xfrm>
                <a:off x="8975362" y="2743016"/>
                <a:ext cx="934295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8BF65D1-3612-86C8-4A7B-8E70E0D5E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362" y="2743016"/>
                <a:ext cx="934295" cy="2766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D50AE59C-0ACF-63CD-7026-7E3C54CAA3E6}"/>
              </a:ext>
            </a:extLst>
          </p:cNvPr>
          <p:cNvSpPr txBox="1"/>
          <p:nvPr/>
        </p:nvSpPr>
        <p:spPr>
          <a:xfrm>
            <a:off x="934948" y="3698697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重现下变分思想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1C008BD-9500-D54B-2917-B428B531F5FB}"/>
                  </a:ext>
                </a:extLst>
              </p:cNvPr>
              <p:cNvSpPr txBox="1"/>
              <p:nvPr/>
            </p:nvSpPr>
            <p:spPr>
              <a:xfrm>
                <a:off x="3725031" y="4356243"/>
                <a:ext cx="4741939" cy="658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⋯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1C008BD-9500-D54B-2917-B428B531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031" y="4356243"/>
                <a:ext cx="4741939" cy="658706"/>
              </a:xfrm>
              <a:prstGeom prst="rect">
                <a:avLst/>
              </a:prstGeom>
              <a:blipFill>
                <a:blip r:embed="rId16"/>
                <a:stretch>
                  <a:fillRect t="-171698" b="-245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76A2FED-1108-117B-2EA8-87738C5E172C}"/>
                  </a:ext>
                </a:extLst>
              </p:cNvPr>
              <p:cNvSpPr txBox="1"/>
              <p:nvPr/>
            </p:nvSpPr>
            <p:spPr>
              <a:xfrm>
                <a:off x="3445627" y="5292247"/>
                <a:ext cx="5300746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76A2FED-1108-117B-2EA8-87738C5E1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627" y="5292247"/>
                <a:ext cx="5300746" cy="871264"/>
              </a:xfrm>
              <a:prstGeom prst="rect">
                <a:avLst/>
              </a:prstGeom>
              <a:blipFill>
                <a:blip r:embed="rId17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542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98B8C-E5D5-25DC-719E-A6EA1D725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CB45C-886D-EF37-3E35-F65E7419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Hierarchical VAE (HVAE)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2D3293-A87E-13B5-A745-ADD8442D8DA4}"/>
              </a:ext>
            </a:extLst>
          </p:cNvPr>
          <p:cNvSpPr txBox="1"/>
          <p:nvPr/>
        </p:nvSpPr>
        <p:spPr>
          <a:xfrm>
            <a:off x="1022931" y="1264596"/>
            <a:ext cx="298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Jensen Inequality for HVAE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32CE91-3354-A869-9084-ACDCF3365FD9}"/>
                  </a:ext>
                </a:extLst>
              </p:cNvPr>
              <p:cNvSpPr txBox="1"/>
              <p:nvPr/>
            </p:nvSpPr>
            <p:spPr>
              <a:xfrm>
                <a:off x="712851" y="2014700"/>
                <a:ext cx="5643276" cy="658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H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AV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E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,⋯,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32CE91-3354-A869-9084-ACDCF3365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51" y="2014700"/>
                <a:ext cx="5643276" cy="658706"/>
              </a:xfrm>
              <a:prstGeom prst="rect">
                <a:avLst/>
              </a:prstGeom>
              <a:blipFill>
                <a:blip r:embed="rId2"/>
                <a:stretch>
                  <a:fillRect t="-169811" b="-247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CD66099-AB3A-5070-96C2-E57695A176BA}"/>
                  </a:ext>
                </a:extLst>
              </p:cNvPr>
              <p:cNvSpPr txBox="1"/>
              <p:nvPr/>
            </p:nvSpPr>
            <p:spPr>
              <a:xfrm>
                <a:off x="1913647" y="2893130"/>
                <a:ext cx="5961119" cy="70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,⋯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CD66099-AB3A-5070-96C2-E57695A17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47" y="2893130"/>
                <a:ext cx="5961119" cy="702500"/>
              </a:xfrm>
              <a:prstGeom prst="rect">
                <a:avLst/>
              </a:prstGeom>
              <a:blipFill>
                <a:blip r:embed="rId3"/>
                <a:stretch>
                  <a:fillRect l="-5096" t="-155357" b="-2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4CBD4F0-9FCF-B57C-EF19-CFF01EDD6C5E}"/>
                  </a:ext>
                </a:extLst>
              </p:cNvPr>
              <p:cNvSpPr txBox="1"/>
              <p:nvPr/>
            </p:nvSpPr>
            <p:spPr>
              <a:xfrm>
                <a:off x="1913647" y="3895878"/>
                <a:ext cx="4227824" cy="709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</m:func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,⋯,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,⋯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4CBD4F0-9FCF-B57C-EF19-CFF01EDD6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47" y="3895878"/>
                <a:ext cx="4227824" cy="709425"/>
              </a:xfrm>
              <a:prstGeom prst="rect">
                <a:avLst/>
              </a:prstGeom>
              <a:blipFill>
                <a:blip r:embed="rId4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E1468E5-6C81-F7AE-3E0A-89406900D7DF}"/>
                  </a:ext>
                </a:extLst>
              </p:cNvPr>
              <p:cNvSpPr txBox="1"/>
              <p:nvPr/>
            </p:nvSpPr>
            <p:spPr>
              <a:xfrm>
                <a:off x="1913647" y="4905551"/>
                <a:ext cx="9541523" cy="74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  <m:nary>
                                    <m:naryPr>
                                      <m:chr m:val="∏"/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nary>
                                    <m:naryPr>
                                      <m:chr m:val="∏"/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E1468E5-6C81-F7AE-3E0A-89406900D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47" y="4905551"/>
                <a:ext cx="9541523" cy="741037"/>
              </a:xfrm>
              <a:prstGeom prst="rect">
                <a:avLst/>
              </a:prstGeom>
              <a:blipFill>
                <a:blip r:embed="rId5"/>
                <a:stretch>
                  <a:fillRect t="-54237" b="-83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FED028D-A2DC-EC6A-C531-6486AD0CBA85}"/>
                  </a:ext>
                </a:extLst>
              </p:cNvPr>
              <p:cNvSpPr txBox="1"/>
              <p:nvPr/>
            </p:nvSpPr>
            <p:spPr>
              <a:xfrm>
                <a:off x="1913647" y="5915222"/>
                <a:ext cx="1468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FED028D-A2DC-EC6A-C531-6486AD0CB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47" y="5915222"/>
                <a:ext cx="146854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978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4C15D-ED4E-F3AD-06EA-3FBB63494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7509E66A-774C-9084-5852-48C88ECE3C8A}"/>
              </a:ext>
            </a:extLst>
          </p:cNvPr>
          <p:cNvSpPr/>
          <p:nvPr/>
        </p:nvSpPr>
        <p:spPr>
          <a:xfrm>
            <a:off x="2197619" y="1923407"/>
            <a:ext cx="3571875" cy="581667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20EDA1-328D-34F6-2E68-89D3104C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Hierarchical VAE (HVAE)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71F9032-68A1-58A9-9C83-934E7124BFA9}"/>
                  </a:ext>
                </a:extLst>
              </p:cNvPr>
              <p:cNvSpPr txBox="1"/>
              <p:nvPr/>
            </p:nvSpPr>
            <p:spPr>
              <a:xfrm>
                <a:off x="822585" y="1923408"/>
                <a:ext cx="10408169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71F9032-68A1-58A9-9C83-934E7124B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85" y="1923408"/>
                <a:ext cx="10408169" cy="5068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96AC3E-19F6-A2C5-0FE8-9BEFBE66A5B3}"/>
                  </a:ext>
                </a:extLst>
              </p:cNvPr>
              <p:cNvSpPr txBox="1"/>
              <p:nvPr/>
            </p:nvSpPr>
            <p:spPr>
              <a:xfrm>
                <a:off x="1971225" y="2778955"/>
                <a:ext cx="625806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data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,⋯,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KL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96AC3E-19F6-A2C5-0FE8-9BEFBE66A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225" y="2778955"/>
                <a:ext cx="6258060" cy="871264"/>
              </a:xfrm>
              <a:prstGeom prst="rect">
                <a:avLst/>
              </a:prstGeom>
              <a:blipFill>
                <a:blip r:embed="rId3"/>
                <a:stretch>
                  <a:fillRect l="-8114" t="-92857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35F952-0FD4-ACA3-3044-DB6EE1744CFC}"/>
                  </a:ext>
                </a:extLst>
              </p:cNvPr>
              <p:cNvSpPr txBox="1"/>
              <p:nvPr/>
            </p:nvSpPr>
            <p:spPr>
              <a:xfrm>
                <a:off x="1971225" y="3998896"/>
                <a:ext cx="5369227" cy="41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35F952-0FD4-ACA3-3044-DB6EE1744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225" y="3998896"/>
                <a:ext cx="5369227" cy="418063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D62251BD-0533-9D9A-839C-9931C8DBBF0D}"/>
              </a:ext>
            </a:extLst>
          </p:cNvPr>
          <p:cNvSpPr txBox="1"/>
          <p:nvPr/>
        </p:nvSpPr>
        <p:spPr>
          <a:xfrm>
            <a:off x="2305050" y="14192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重构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746918-D9BB-BDD8-49D3-2CAEF8CF3C0D}"/>
              </a:ext>
            </a:extLst>
          </p:cNvPr>
          <p:cNvSpPr txBox="1"/>
          <p:nvPr/>
        </p:nvSpPr>
        <p:spPr>
          <a:xfrm>
            <a:off x="1143000" y="5048250"/>
            <a:ext cx="427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这里可以看到有一堆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KL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Divergence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的期望</a:t>
            </a:r>
          </a:p>
        </p:txBody>
      </p:sp>
    </p:spTree>
    <p:extLst>
      <p:ext uri="{BB962C8B-B14F-4D97-AF65-F5344CB8AC3E}">
        <p14:creationId xmlns:p14="http://schemas.microsoft.com/office/powerpoint/2010/main" val="539275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D4D81-E31F-9EF2-4975-6B4D7081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Variational Perspective: DDPM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B91487-F07B-816E-8A23-60279F41AC66}"/>
              </a:ext>
            </a:extLst>
          </p:cNvPr>
          <p:cNvSpPr txBox="1"/>
          <p:nvPr/>
        </p:nvSpPr>
        <p:spPr>
          <a:xfrm>
            <a:off x="1088571" y="1382486"/>
            <a:ext cx="39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现在通过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VAE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的视角进行解读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95B51558-9546-7CCE-04EE-5520FFC1449B}"/>
                  </a:ext>
                </a:extLst>
              </p:cNvPr>
              <p:cNvSpPr/>
              <p:nvPr/>
            </p:nvSpPr>
            <p:spPr>
              <a:xfrm>
                <a:off x="1379640" y="2067803"/>
                <a:ext cx="972124" cy="1350818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95B51558-9546-7CCE-04EE-5520FFC14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640" y="2067803"/>
                <a:ext cx="972124" cy="135081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9D10CD9B-208E-7B6A-BCD7-BFA723C4D7DB}"/>
                  </a:ext>
                </a:extLst>
              </p:cNvPr>
              <p:cNvSpPr/>
              <p:nvPr/>
            </p:nvSpPr>
            <p:spPr>
              <a:xfrm>
                <a:off x="3223785" y="2067803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9D10CD9B-208E-7B6A-BCD7-BFA723C4D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785" y="2067803"/>
                <a:ext cx="972124" cy="135081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8369803D-9A37-B443-3071-EEF5FA6737C1}"/>
                  </a:ext>
                </a:extLst>
              </p:cNvPr>
              <p:cNvSpPr/>
              <p:nvPr/>
            </p:nvSpPr>
            <p:spPr>
              <a:xfrm>
                <a:off x="5067930" y="2067803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8369803D-9A37-B443-3071-EEF5FA673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930" y="2067803"/>
                <a:ext cx="972124" cy="135081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ECA3AB3F-EFB8-FD7D-CC35-6D024598F468}"/>
                  </a:ext>
                </a:extLst>
              </p:cNvPr>
              <p:cNvSpPr/>
              <p:nvPr/>
            </p:nvSpPr>
            <p:spPr>
              <a:xfrm>
                <a:off x="6912075" y="2067803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ECA3AB3F-EFB8-FD7D-CC35-6D024598F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075" y="2067803"/>
                <a:ext cx="972124" cy="135081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96A2C5A4-F128-FF73-D529-1B72AC3D3A3C}"/>
                  </a:ext>
                </a:extLst>
              </p:cNvPr>
              <p:cNvSpPr/>
              <p:nvPr/>
            </p:nvSpPr>
            <p:spPr>
              <a:xfrm>
                <a:off x="10062977" y="2067803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96A2C5A4-F128-FF73-D529-1B72AC3D3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977" y="2067803"/>
                <a:ext cx="972124" cy="135081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AF13754-BD34-B2E7-9BF6-808F9B3A9636}"/>
                  </a:ext>
                </a:extLst>
              </p:cNvPr>
              <p:cNvSpPr txBox="1"/>
              <p:nvPr/>
            </p:nvSpPr>
            <p:spPr>
              <a:xfrm>
                <a:off x="8756220" y="255854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⋯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AF13754-BD34-B2E7-9BF6-808F9B3A9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220" y="2558546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133FF4F-5839-105A-7F9E-20C94106A4A4}"/>
              </a:ext>
            </a:extLst>
          </p:cNvPr>
          <p:cNvCxnSpPr>
            <a:cxnSpLocks/>
          </p:cNvCxnSpPr>
          <p:nvPr/>
        </p:nvCxnSpPr>
        <p:spPr>
          <a:xfrm>
            <a:off x="2351764" y="2687278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0D35956-F320-B009-8A59-B89405E89D75}"/>
              </a:ext>
            </a:extLst>
          </p:cNvPr>
          <p:cNvCxnSpPr>
            <a:cxnSpLocks/>
          </p:cNvCxnSpPr>
          <p:nvPr/>
        </p:nvCxnSpPr>
        <p:spPr>
          <a:xfrm flipH="1">
            <a:off x="2351764" y="2799146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FF62428C-727D-1628-9AD4-7B9CACEB1F6C}"/>
              </a:ext>
            </a:extLst>
          </p:cNvPr>
          <p:cNvCxnSpPr>
            <a:cxnSpLocks/>
          </p:cNvCxnSpPr>
          <p:nvPr/>
        </p:nvCxnSpPr>
        <p:spPr>
          <a:xfrm>
            <a:off x="4195909" y="2687278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F8181CF-0DB5-D1A0-8775-19FEF1E56D5D}"/>
              </a:ext>
            </a:extLst>
          </p:cNvPr>
          <p:cNvCxnSpPr>
            <a:cxnSpLocks/>
          </p:cNvCxnSpPr>
          <p:nvPr/>
        </p:nvCxnSpPr>
        <p:spPr>
          <a:xfrm flipH="1">
            <a:off x="4195909" y="2799146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A014B1D-C7C2-83BA-2B6E-7EECB82EE9F4}"/>
              </a:ext>
            </a:extLst>
          </p:cNvPr>
          <p:cNvCxnSpPr>
            <a:cxnSpLocks/>
          </p:cNvCxnSpPr>
          <p:nvPr/>
        </p:nvCxnSpPr>
        <p:spPr>
          <a:xfrm>
            <a:off x="6040054" y="2687278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1FCEC70-59E2-715B-40ED-D9C63598BBDA}"/>
              </a:ext>
            </a:extLst>
          </p:cNvPr>
          <p:cNvCxnSpPr>
            <a:cxnSpLocks/>
          </p:cNvCxnSpPr>
          <p:nvPr/>
        </p:nvCxnSpPr>
        <p:spPr>
          <a:xfrm flipH="1">
            <a:off x="6040054" y="2799146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A24FD36-3531-68D7-C4C7-09DE106BC346}"/>
              </a:ext>
            </a:extLst>
          </p:cNvPr>
          <p:cNvCxnSpPr>
            <a:cxnSpLocks/>
          </p:cNvCxnSpPr>
          <p:nvPr/>
        </p:nvCxnSpPr>
        <p:spPr>
          <a:xfrm>
            <a:off x="7884199" y="2687278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A15023C-74FD-AB13-F703-F675B9F47D6F}"/>
              </a:ext>
            </a:extLst>
          </p:cNvPr>
          <p:cNvCxnSpPr>
            <a:cxnSpLocks/>
          </p:cNvCxnSpPr>
          <p:nvPr/>
        </p:nvCxnSpPr>
        <p:spPr>
          <a:xfrm flipH="1">
            <a:off x="7884199" y="2799146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71E726A-5B03-D9F7-055F-0558DDBE5815}"/>
              </a:ext>
            </a:extLst>
          </p:cNvPr>
          <p:cNvCxnSpPr>
            <a:cxnSpLocks/>
          </p:cNvCxnSpPr>
          <p:nvPr/>
        </p:nvCxnSpPr>
        <p:spPr>
          <a:xfrm>
            <a:off x="9190954" y="2687278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DF777BC-6612-DE32-87F8-95CDF5F4C921}"/>
              </a:ext>
            </a:extLst>
          </p:cNvPr>
          <p:cNvCxnSpPr>
            <a:cxnSpLocks/>
          </p:cNvCxnSpPr>
          <p:nvPr/>
        </p:nvCxnSpPr>
        <p:spPr>
          <a:xfrm flipH="1">
            <a:off x="9190954" y="2799146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8C81FC6-2905-5016-494D-221E07EE0F1F}"/>
                  </a:ext>
                </a:extLst>
              </p:cNvPr>
              <p:cNvSpPr txBox="1"/>
              <p:nvPr/>
            </p:nvSpPr>
            <p:spPr>
              <a:xfrm>
                <a:off x="2421360" y="2320364"/>
                <a:ext cx="7328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8C81FC6-2905-5016-494D-221E07EE0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360" y="2320364"/>
                <a:ext cx="73282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507EB71-080E-EA64-EDE6-50E16B00687C}"/>
                  </a:ext>
                </a:extLst>
              </p:cNvPr>
              <p:cNvSpPr txBox="1"/>
              <p:nvPr/>
            </p:nvSpPr>
            <p:spPr>
              <a:xfrm>
                <a:off x="4269478" y="2320364"/>
                <a:ext cx="7838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507EB71-080E-EA64-EDE6-50E16B00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478" y="2320364"/>
                <a:ext cx="78380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F69251E-CC0B-3EC9-7479-A6C41747A6C2}"/>
                  </a:ext>
                </a:extLst>
              </p:cNvPr>
              <p:cNvSpPr txBox="1"/>
              <p:nvPr/>
            </p:nvSpPr>
            <p:spPr>
              <a:xfrm>
                <a:off x="6143354" y="2320364"/>
                <a:ext cx="78707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F69251E-CC0B-3EC9-7479-A6C41747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354" y="2320364"/>
                <a:ext cx="787075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1BA25FB-0DFD-7CCB-535E-BC1B56D1C151}"/>
                  </a:ext>
                </a:extLst>
              </p:cNvPr>
              <p:cNvSpPr txBox="1"/>
              <p:nvPr/>
            </p:nvSpPr>
            <p:spPr>
              <a:xfrm>
                <a:off x="9166549" y="2320364"/>
                <a:ext cx="9208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1BA25FB-0DFD-7CCB-535E-BC1B56D1C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549" y="2320364"/>
                <a:ext cx="920830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DD9A583-7232-56C7-C5A7-94E5D7F28DCB}"/>
                  </a:ext>
                </a:extLst>
              </p:cNvPr>
              <p:cNvSpPr txBox="1"/>
              <p:nvPr/>
            </p:nvSpPr>
            <p:spPr>
              <a:xfrm>
                <a:off x="2403922" y="2874646"/>
                <a:ext cx="746294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DD9A583-7232-56C7-C5A7-94E5D7F28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22" y="2874646"/>
                <a:ext cx="746294" cy="2766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E49FAB1-0160-A1D6-8B9F-2C5A63D32AFD}"/>
                  </a:ext>
                </a:extLst>
              </p:cNvPr>
              <p:cNvSpPr txBox="1"/>
              <p:nvPr/>
            </p:nvSpPr>
            <p:spPr>
              <a:xfrm>
                <a:off x="4241268" y="2874646"/>
                <a:ext cx="797270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E49FAB1-0160-A1D6-8B9F-2C5A63D32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68" y="2874646"/>
                <a:ext cx="797270" cy="2766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0B05111-BD94-1800-4E3B-F0BEF500BAD0}"/>
                  </a:ext>
                </a:extLst>
              </p:cNvPr>
              <p:cNvSpPr txBox="1"/>
              <p:nvPr/>
            </p:nvSpPr>
            <p:spPr>
              <a:xfrm>
                <a:off x="6061522" y="2874646"/>
                <a:ext cx="800540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0B05111-BD94-1800-4E3B-F0BEF500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22" y="2874646"/>
                <a:ext cx="800540" cy="2766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C9215DF-A59F-34A4-2F8E-EE78E82FA181}"/>
                  </a:ext>
                </a:extLst>
              </p:cNvPr>
              <p:cNvSpPr txBox="1"/>
              <p:nvPr/>
            </p:nvSpPr>
            <p:spPr>
              <a:xfrm>
                <a:off x="9086732" y="2874646"/>
                <a:ext cx="934295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C9215DF-A59F-34A4-2F8E-EE78E82FA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732" y="2874646"/>
                <a:ext cx="934295" cy="2766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9DC3AD21-292A-891F-B073-4E465D11CB96}"/>
              </a:ext>
            </a:extLst>
          </p:cNvPr>
          <p:cNvSpPr txBox="1"/>
          <p:nvPr/>
        </p:nvSpPr>
        <p:spPr>
          <a:xfrm>
            <a:off x="498704" y="2652053"/>
            <a:ext cx="70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HVAE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5684A8D-2DF2-A146-9BF5-A7076E7058D0}"/>
              </a:ext>
            </a:extLst>
          </p:cNvPr>
          <p:cNvSpPr txBox="1"/>
          <p:nvPr/>
        </p:nvSpPr>
        <p:spPr>
          <a:xfrm>
            <a:off x="1338943" y="3898078"/>
            <a:ext cx="904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只要做一个改变：固定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Forward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过程（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Fixed Forward Process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），而不是使用参数的模型。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8CDEF8B7-C973-9FCE-BBFD-FB5111A45ACA}"/>
                  </a:ext>
                </a:extLst>
              </p:cNvPr>
              <p:cNvSpPr/>
              <p:nvPr/>
            </p:nvSpPr>
            <p:spPr>
              <a:xfrm>
                <a:off x="1350248" y="4522166"/>
                <a:ext cx="972124" cy="1350818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8CDEF8B7-C973-9FCE-BBFD-FB5111A45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248" y="4522166"/>
                <a:ext cx="972124" cy="135081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圆角矩形 30">
                <a:extLst>
                  <a:ext uri="{FF2B5EF4-FFF2-40B4-BE49-F238E27FC236}">
                    <a16:creationId xmlns:a16="http://schemas.microsoft.com/office/drawing/2014/main" id="{34C13C4E-66A4-5848-2862-88EA0CA5FF1C}"/>
                  </a:ext>
                </a:extLst>
              </p:cNvPr>
              <p:cNvSpPr/>
              <p:nvPr/>
            </p:nvSpPr>
            <p:spPr>
              <a:xfrm>
                <a:off x="3194393" y="4522166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圆角矩形 30">
                <a:extLst>
                  <a:ext uri="{FF2B5EF4-FFF2-40B4-BE49-F238E27FC236}">
                    <a16:creationId xmlns:a16="http://schemas.microsoft.com/office/drawing/2014/main" id="{34C13C4E-66A4-5848-2862-88EA0CA5F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393" y="4522166"/>
                <a:ext cx="972124" cy="1350818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圆角矩形 31">
                <a:extLst>
                  <a:ext uri="{FF2B5EF4-FFF2-40B4-BE49-F238E27FC236}">
                    <a16:creationId xmlns:a16="http://schemas.microsoft.com/office/drawing/2014/main" id="{624C9FA2-F38F-16E3-AEDA-98D1965FC7D9}"/>
                  </a:ext>
                </a:extLst>
              </p:cNvPr>
              <p:cNvSpPr/>
              <p:nvPr/>
            </p:nvSpPr>
            <p:spPr>
              <a:xfrm>
                <a:off x="5038538" y="4522166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圆角矩形 31">
                <a:extLst>
                  <a:ext uri="{FF2B5EF4-FFF2-40B4-BE49-F238E27FC236}">
                    <a16:creationId xmlns:a16="http://schemas.microsoft.com/office/drawing/2014/main" id="{624C9FA2-F38F-16E3-AEDA-98D1965FC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38" y="4522166"/>
                <a:ext cx="972124" cy="135081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圆角矩形 32">
                <a:extLst>
                  <a:ext uri="{FF2B5EF4-FFF2-40B4-BE49-F238E27FC236}">
                    <a16:creationId xmlns:a16="http://schemas.microsoft.com/office/drawing/2014/main" id="{1E835C88-5BA6-A476-A75E-AC35E25A9236}"/>
                  </a:ext>
                </a:extLst>
              </p:cNvPr>
              <p:cNvSpPr/>
              <p:nvPr/>
            </p:nvSpPr>
            <p:spPr>
              <a:xfrm>
                <a:off x="6882683" y="4522166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圆角矩形 32">
                <a:extLst>
                  <a:ext uri="{FF2B5EF4-FFF2-40B4-BE49-F238E27FC236}">
                    <a16:creationId xmlns:a16="http://schemas.microsoft.com/office/drawing/2014/main" id="{1E835C88-5BA6-A476-A75E-AC35E25A9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83" y="4522166"/>
                <a:ext cx="972124" cy="1350818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33">
                <a:extLst>
                  <a:ext uri="{FF2B5EF4-FFF2-40B4-BE49-F238E27FC236}">
                    <a16:creationId xmlns:a16="http://schemas.microsoft.com/office/drawing/2014/main" id="{3072851D-B24C-8E42-DAB0-B269200454F7}"/>
                  </a:ext>
                </a:extLst>
              </p:cNvPr>
              <p:cNvSpPr/>
              <p:nvPr/>
            </p:nvSpPr>
            <p:spPr>
              <a:xfrm>
                <a:off x="10033585" y="4522166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圆角矩形 33">
                <a:extLst>
                  <a:ext uri="{FF2B5EF4-FFF2-40B4-BE49-F238E27FC236}">
                    <a16:creationId xmlns:a16="http://schemas.microsoft.com/office/drawing/2014/main" id="{3072851D-B24C-8E42-DAB0-B26920045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585" y="4522166"/>
                <a:ext cx="972124" cy="1350818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CC9596B-AD53-4904-F0AE-990078A9D768}"/>
                  </a:ext>
                </a:extLst>
              </p:cNvPr>
              <p:cNvSpPr txBox="1"/>
              <p:nvPr/>
            </p:nvSpPr>
            <p:spPr>
              <a:xfrm>
                <a:off x="8726828" y="501290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⋯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CC9596B-AD53-4904-F0AE-990078A9D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828" y="5012909"/>
                <a:ext cx="43473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CBDA3D1-D857-7409-50B1-18886538516C}"/>
              </a:ext>
            </a:extLst>
          </p:cNvPr>
          <p:cNvCxnSpPr>
            <a:cxnSpLocks/>
          </p:cNvCxnSpPr>
          <p:nvPr/>
        </p:nvCxnSpPr>
        <p:spPr>
          <a:xfrm>
            <a:off x="2322372" y="5141641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776F0E1E-8E69-165C-2593-3725693F25DC}"/>
              </a:ext>
            </a:extLst>
          </p:cNvPr>
          <p:cNvCxnSpPr>
            <a:cxnSpLocks/>
          </p:cNvCxnSpPr>
          <p:nvPr/>
        </p:nvCxnSpPr>
        <p:spPr>
          <a:xfrm flipH="1">
            <a:off x="2322372" y="5253509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4729B8E1-0AB0-7983-7FC1-59E32A3F72A8}"/>
              </a:ext>
            </a:extLst>
          </p:cNvPr>
          <p:cNvCxnSpPr>
            <a:cxnSpLocks/>
          </p:cNvCxnSpPr>
          <p:nvPr/>
        </p:nvCxnSpPr>
        <p:spPr>
          <a:xfrm>
            <a:off x="4166517" y="5141641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6854226-487E-EF4C-8A00-EC136A27F169}"/>
              </a:ext>
            </a:extLst>
          </p:cNvPr>
          <p:cNvCxnSpPr>
            <a:cxnSpLocks/>
          </p:cNvCxnSpPr>
          <p:nvPr/>
        </p:nvCxnSpPr>
        <p:spPr>
          <a:xfrm flipH="1">
            <a:off x="4166517" y="5253509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ABCA84E9-C3A1-7D31-02CF-B77DE26CE27A}"/>
              </a:ext>
            </a:extLst>
          </p:cNvPr>
          <p:cNvCxnSpPr>
            <a:cxnSpLocks/>
          </p:cNvCxnSpPr>
          <p:nvPr/>
        </p:nvCxnSpPr>
        <p:spPr>
          <a:xfrm>
            <a:off x="6010662" y="5141641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E8934E0B-D000-FC86-AF4F-0C233D6F6CC5}"/>
              </a:ext>
            </a:extLst>
          </p:cNvPr>
          <p:cNvCxnSpPr>
            <a:cxnSpLocks/>
          </p:cNvCxnSpPr>
          <p:nvPr/>
        </p:nvCxnSpPr>
        <p:spPr>
          <a:xfrm flipH="1">
            <a:off x="6010662" y="5253509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F984FFD-7F26-DE74-C09A-7D873F106CF0}"/>
              </a:ext>
            </a:extLst>
          </p:cNvPr>
          <p:cNvCxnSpPr>
            <a:cxnSpLocks/>
          </p:cNvCxnSpPr>
          <p:nvPr/>
        </p:nvCxnSpPr>
        <p:spPr>
          <a:xfrm>
            <a:off x="7854807" y="5141641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9356C2F-1313-B376-5525-A9A3CC85A909}"/>
              </a:ext>
            </a:extLst>
          </p:cNvPr>
          <p:cNvCxnSpPr>
            <a:cxnSpLocks/>
          </p:cNvCxnSpPr>
          <p:nvPr/>
        </p:nvCxnSpPr>
        <p:spPr>
          <a:xfrm flipH="1">
            <a:off x="7854807" y="5253509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C95DE31-D1BF-64F2-8240-4E3B0E516C0E}"/>
              </a:ext>
            </a:extLst>
          </p:cNvPr>
          <p:cNvCxnSpPr>
            <a:cxnSpLocks/>
          </p:cNvCxnSpPr>
          <p:nvPr/>
        </p:nvCxnSpPr>
        <p:spPr>
          <a:xfrm>
            <a:off x="9161562" y="5141641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F3B50B20-7A9D-731E-CD88-0814E8E9DED5}"/>
              </a:ext>
            </a:extLst>
          </p:cNvPr>
          <p:cNvCxnSpPr>
            <a:cxnSpLocks/>
          </p:cNvCxnSpPr>
          <p:nvPr/>
        </p:nvCxnSpPr>
        <p:spPr>
          <a:xfrm flipH="1">
            <a:off x="9161562" y="5253509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5B22D02-60B6-2142-BBB2-26DAE884443C}"/>
                  </a:ext>
                </a:extLst>
              </p:cNvPr>
              <p:cNvSpPr txBox="1"/>
              <p:nvPr/>
            </p:nvSpPr>
            <p:spPr>
              <a:xfrm>
                <a:off x="2414701" y="4774727"/>
                <a:ext cx="7339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5B22D02-60B6-2142-BBB2-26DAE8844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701" y="4774727"/>
                <a:ext cx="733983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B37C10C-8ED6-D562-DA86-EFF9AD6B0513}"/>
                  </a:ext>
                </a:extLst>
              </p:cNvPr>
              <p:cNvSpPr txBox="1"/>
              <p:nvPr/>
            </p:nvSpPr>
            <p:spPr>
              <a:xfrm>
                <a:off x="4252047" y="4774727"/>
                <a:ext cx="73398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B37C10C-8ED6-D562-DA86-EFF9AD6B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047" y="4774727"/>
                <a:ext cx="733982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504D2D8-B948-3DBC-BA8B-1A5FC28A868E}"/>
                  </a:ext>
                </a:extLst>
              </p:cNvPr>
              <p:cNvSpPr txBox="1"/>
              <p:nvPr/>
            </p:nvSpPr>
            <p:spPr>
              <a:xfrm>
                <a:off x="6113962" y="4774727"/>
                <a:ext cx="73725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504D2D8-B948-3DBC-BA8B-1A5FC28A8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962" y="4774727"/>
                <a:ext cx="737253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4C75679-D8F5-4ABD-0AA8-C929F2678DEB}"/>
                  </a:ext>
                </a:extLst>
              </p:cNvPr>
              <p:cNvSpPr txBox="1"/>
              <p:nvPr/>
            </p:nvSpPr>
            <p:spPr>
              <a:xfrm>
                <a:off x="9137157" y="4774727"/>
                <a:ext cx="8710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4C75679-D8F5-4ABD-0AA8-C929F2678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157" y="4774727"/>
                <a:ext cx="871008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88FB4D9-7007-8DB7-33A1-A6FFD3A8F45A}"/>
                  </a:ext>
                </a:extLst>
              </p:cNvPr>
              <p:cNvSpPr txBox="1"/>
              <p:nvPr/>
            </p:nvSpPr>
            <p:spPr>
              <a:xfrm>
                <a:off x="2374530" y="5329009"/>
                <a:ext cx="814325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88FB4D9-7007-8DB7-33A1-A6FFD3A8F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30" y="5329009"/>
                <a:ext cx="814325" cy="27667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00D4C3A-0FDC-23E2-8D7C-CD4AE8B39786}"/>
                  </a:ext>
                </a:extLst>
              </p:cNvPr>
              <p:cNvSpPr txBox="1"/>
              <p:nvPr/>
            </p:nvSpPr>
            <p:spPr>
              <a:xfrm>
                <a:off x="4211876" y="5329009"/>
                <a:ext cx="814325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00D4C3A-0FDC-23E2-8D7C-CD4AE8B3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876" y="5329009"/>
                <a:ext cx="814325" cy="27667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752A7D2-8707-D9D5-DE46-4B2FF1540C8E}"/>
                  </a:ext>
                </a:extLst>
              </p:cNvPr>
              <p:cNvSpPr txBox="1"/>
              <p:nvPr/>
            </p:nvSpPr>
            <p:spPr>
              <a:xfrm>
                <a:off x="6032130" y="5329009"/>
                <a:ext cx="817595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752A7D2-8707-D9D5-DE46-4B2FF154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130" y="5329009"/>
                <a:ext cx="817595" cy="27667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11B804A-2CD6-5026-0514-03AF47E1BCC6}"/>
                  </a:ext>
                </a:extLst>
              </p:cNvPr>
              <p:cNvSpPr txBox="1"/>
              <p:nvPr/>
            </p:nvSpPr>
            <p:spPr>
              <a:xfrm>
                <a:off x="9057340" y="5329009"/>
                <a:ext cx="951351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11B804A-2CD6-5026-0514-03AF47E1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340" y="5329009"/>
                <a:ext cx="951351" cy="27667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5E19FC3A-65B0-53B9-EDE4-62A87D9CD6F1}"/>
              </a:ext>
            </a:extLst>
          </p:cNvPr>
          <p:cNvSpPr txBox="1"/>
          <p:nvPr/>
        </p:nvSpPr>
        <p:spPr>
          <a:xfrm>
            <a:off x="399807" y="501290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3149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>
            <a:extLst>
              <a:ext uri="{FF2B5EF4-FFF2-40B4-BE49-F238E27FC236}">
                <a16:creationId xmlns:a16="http://schemas.microsoft.com/office/drawing/2014/main" id="{4D4FC0AF-FE95-428A-870B-9DFC011A6970}"/>
              </a:ext>
            </a:extLst>
          </p:cNvPr>
          <p:cNvSpPr/>
          <p:nvPr/>
        </p:nvSpPr>
        <p:spPr>
          <a:xfrm>
            <a:off x="9144000" y="3429000"/>
            <a:ext cx="328437" cy="619125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A34ABB9-A754-F25E-44AC-66076537E0B2}"/>
              </a:ext>
            </a:extLst>
          </p:cNvPr>
          <p:cNvSpPr/>
          <p:nvPr/>
        </p:nvSpPr>
        <p:spPr>
          <a:xfrm>
            <a:off x="7877175" y="3429000"/>
            <a:ext cx="804863" cy="619125"/>
          </a:xfrm>
          <a:prstGeom prst="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48E799-41D4-666A-E731-85F3612A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 -- Forward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C5BC372B-8136-CEFA-E88B-B9AAC0CD27E2}"/>
                  </a:ext>
                </a:extLst>
              </p:cNvPr>
              <p:cNvSpPr/>
              <p:nvPr/>
            </p:nvSpPr>
            <p:spPr>
              <a:xfrm>
                <a:off x="1685528" y="1382726"/>
                <a:ext cx="972124" cy="1350818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圆角矩形 2">
                <a:extLst>
                  <a:ext uri="{FF2B5EF4-FFF2-40B4-BE49-F238E27FC236}">
                    <a16:creationId xmlns:a16="http://schemas.microsoft.com/office/drawing/2014/main" id="{C5BC372B-8136-CEFA-E88B-B9AAC0CD2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528" y="1382726"/>
                <a:ext cx="972124" cy="135081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53AB0F1E-49B5-656C-AE76-B8366E5E2B1A}"/>
                  </a:ext>
                </a:extLst>
              </p:cNvPr>
              <p:cNvSpPr/>
              <p:nvPr/>
            </p:nvSpPr>
            <p:spPr>
              <a:xfrm>
                <a:off x="3529673" y="1382726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53AB0F1E-49B5-656C-AE76-B8366E5E2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673" y="1382726"/>
                <a:ext cx="972124" cy="135081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842C9B86-5A0F-957A-F523-1D8D49F86612}"/>
                  </a:ext>
                </a:extLst>
              </p:cNvPr>
              <p:cNvSpPr/>
              <p:nvPr/>
            </p:nvSpPr>
            <p:spPr>
              <a:xfrm>
                <a:off x="5373818" y="1382726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842C9B86-5A0F-957A-F523-1D8D49F86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18" y="1382726"/>
                <a:ext cx="972124" cy="135081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E1C666E3-F07D-339E-B28F-96BBAC1FF57B}"/>
                  </a:ext>
                </a:extLst>
              </p:cNvPr>
              <p:cNvSpPr/>
              <p:nvPr/>
            </p:nvSpPr>
            <p:spPr>
              <a:xfrm>
                <a:off x="7217963" y="1382726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E1C666E3-F07D-339E-B28F-96BBAC1FF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963" y="1382726"/>
                <a:ext cx="972124" cy="135081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12A152F1-AE40-17AA-83E0-573A4489850A}"/>
                  </a:ext>
                </a:extLst>
              </p:cNvPr>
              <p:cNvSpPr/>
              <p:nvPr/>
            </p:nvSpPr>
            <p:spPr>
              <a:xfrm>
                <a:off x="10368865" y="1382726"/>
                <a:ext cx="972124" cy="1350818"/>
              </a:xfrm>
              <a:prstGeom prst="roundRect">
                <a:avLst/>
              </a:prstGeom>
              <a:solidFill>
                <a:srgbClr val="00122A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12A152F1-AE40-17AA-83E0-573A44898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865" y="1382726"/>
                <a:ext cx="972124" cy="135081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18E8700-D122-AFF3-85CB-9A88DA85CB9A}"/>
                  </a:ext>
                </a:extLst>
              </p:cNvPr>
              <p:cNvSpPr txBox="1"/>
              <p:nvPr/>
            </p:nvSpPr>
            <p:spPr>
              <a:xfrm>
                <a:off x="9062108" y="187346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⋯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18E8700-D122-AFF3-85CB-9A88DA85C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108" y="1873469"/>
                <a:ext cx="4347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1886A08-031A-65D3-08F1-984609307447}"/>
              </a:ext>
            </a:extLst>
          </p:cNvPr>
          <p:cNvCxnSpPr>
            <a:cxnSpLocks/>
          </p:cNvCxnSpPr>
          <p:nvPr/>
        </p:nvCxnSpPr>
        <p:spPr>
          <a:xfrm>
            <a:off x="2657652" y="2002201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B542F84-9E31-F9F9-8725-CF5BAEB1AD6B}"/>
              </a:ext>
            </a:extLst>
          </p:cNvPr>
          <p:cNvCxnSpPr>
            <a:cxnSpLocks/>
          </p:cNvCxnSpPr>
          <p:nvPr/>
        </p:nvCxnSpPr>
        <p:spPr>
          <a:xfrm flipH="1">
            <a:off x="2657652" y="2114069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302A105-7915-6F4B-1AF0-C3E57F2CCD09}"/>
              </a:ext>
            </a:extLst>
          </p:cNvPr>
          <p:cNvCxnSpPr>
            <a:cxnSpLocks/>
          </p:cNvCxnSpPr>
          <p:nvPr/>
        </p:nvCxnSpPr>
        <p:spPr>
          <a:xfrm>
            <a:off x="4501797" y="2002201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DB1F7C4-60D6-54EE-12F9-E86BCB29E7B7}"/>
              </a:ext>
            </a:extLst>
          </p:cNvPr>
          <p:cNvCxnSpPr>
            <a:cxnSpLocks/>
          </p:cNvCxnSpPr>
          <p:nvPr/>
        </p:nvCxnSpPr>
        <p:spPr>
          <a:xfrm flipH="1">
            <a:off x="4501797" y="2114069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BEBFF48-0442-4E16-9830-B38988213807}"/>
              </a:ext>
            </a:extLst>
          </p:cNvPr>
          <p:cNvCxnSpPr>
            <a:cxnSpLocks/>
          </p:cNvCxnSpPr>
          <p:nvPr/>
        </p:nvCxnSpPr>
        <p:spPr>
          <a:xfrm>
            <a:off x="6345942" y="2002201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1AD178A-2AD2-E576-DC9C-D0592435E248}"/>
              </a:ext>
            </a:extLst>
          </p:cNvPr>
          <p:cNvCxnSpPr>
            <a:cxnSpLocks/>
          </p:cNvCxnSpPr>
          <p:nvPr/>
        </p:nvCxnSpPr>
        <p:spPr>
          <a:xfrm flipH="1">
            <a:off x="6345942" y="2114069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ED6DCBD-3A43-8C1C-4878-917C88768543}"/>
              </a:ext>
            </a:extLst>
          </p:cNvPr>
          <p:cNvCxnSpPr>
            <a:cxnSpLocks/>
          </p:cNvCxnSpPr>
          <p:nvPr/>
        </p:nvCxnSpPr>
        <p:spPr>
          <a:xfrm>
            <a:off x="8190087" y="2002201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FBA9AF1-E3B3-6324-89DC-2E7C9AF7224F}"/>
              </a:ext>
            </a:extLst>
          </p:cNvPr>
          <p:cNvCxnSpPr>
            <a:cxnSpLocks/>
          </p:cNvCxnSpPr>
          <p:nvPr/>
        </p:nvCxnSpPr>
        <p:spPr>
          <a:xfrm flipH="1">
            <a:off x="8190087" y="2114069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21C57B4-FA52-F3D2-0FE7-F17DEE279D4F}"/>
              </a:ext>
            </a:extLst>
          </p:cNvPr>
          <p:cNvCxnSpPr>
            <a:cxnSpLocks/>
          </p:cNvCxnSpPr>
          <p:nvPr/>
        </p:nvCxnSpPr>
        <p:spPr>
          <a:xfrm>
            <a:off x="9496842" y="2002201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C037E8E-2553-27A7-7A10-6FEE42B04A3E}"/>
              </a:ext>
            </a:extLst>
          </p:cNvPr>
          <p:cNvCxnSpPr>
            <a:cxnSpLocks/>
          </p:cNvCxnSpPr>
          <p:nvPr/>
        </p:nvCxnSpPr>
        <p:spPr>
          <a:xfrm flipH="1">
            <a:off x="9496842" y="2114069"/>
            <a:ext cx="872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CB7946F-4370-756B-58CC-9AA6D1125D63}"/>
                  </a:ext>
                </a:extLst>
              </p:cNvPr>
              <p:cNvSpPr txBox="1"/>
              <p:nvPr/>
            </p:nvSpPr>
            <p:spPr>
              <a:xfrm>
                <a:off x="2749981" y="1635287"/>
                <a:ext cx="7339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CB7946F-4370-756B-58CC-9AA6D1125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981" y="1635287"/>
                <a:ext cx="733983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9F4A703-B547-E558-2136-23595B4B42F9}"/>
                  </a:ext>
                </a:extLst>
              </p:cNvPr>
              <p:cNvSpPr txBox="1"/>
              <p:nvPr/>
            </p:nvSpPr>
            <p:spPr>
              <a:xfrm>
                <a:off x="4587327" y="1635287"/>
                <a:ext cx="73398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9F4A703-B547-E558-2136-23595B4B4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327" y="1635287"/>
                <a:ext cx="733982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7C54B7B-9A2D-7653-A79E-4A824F22B453}"/>
                  </a:ext>
                </a:extLst>
              </p:cNvPr>
              <p:cNvSpPr txBox="1"/>
              <p:nvPr/>
            </p:nvSpPr>
            <p:spPr>
              <a:xfrm>
                <a:off x="6449242" y="1635287"/>
                <a:ext cx="73725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7C54B7B-9A2D-7653-A79E-4A824F22B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242" y="1635287"/>
                <a:ext cx="737253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7531A51-4676-EEDF-1B0A-2AD2179161B4}"/>
                  </a:ext>
                </a:extLst>
              </p:cNvPr>
              <p:cNvSpPr txBox="1"/>
              <p:nvPr/>
            </p:nvSpPr>
            <p:spPr>
              <a:xfrm>
                <a:off x="9472437" y="1635287"/>
                <a:ext cx="8710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7531A51-4676-EEDF-1B0A-2AD217916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437" y="1635287"/>
                <a:ext cx="871008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BAFA443-9DDD-40C1-2207-F00B2B29F8F4}"/>
                  </a:ext>
                </a:extLst>
              </p:cNvPr>
              <p:cNvSpPr txBox="1"/>
              <p:nvPr/>
            </p:nvSpPr>
            <p:spPr>
              <a:xfrm>
                <a:off x="2709810" y="2189569"/>
                <a:ext cx="814325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BAFA443-9DDD-40C1-2207-F00B2B29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810" y="2189569"/>
                <a:ext cx="814325" cy="2766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244EAB2-8E41-9874-335A-0222E9F596D0}"/>
                  </a:ext>
                </a:extLst>
              </p:cNvPr>
              <p:cNvSpPr txBox="1"/>
              <p:nvPr/>
            </p:nvSpPr>
            <p:spPr>
              <a:xfrm>
                <a:off x="4547156" y="2189569"/>
                <a:ext cx="814325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244EAB2-8E41-9874-335A-0222E9F59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156" y="2189569"/>
                <a:ext cx="814325" cy="2766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50365ED-49BE-4EF2-B6EF-72777A63D6B4}"/>
                  </a:ext>
                </a:extLst>
              </p:cNvPr>
              <p:cNvSpPr txBox="1"/>
              <p:nvPr/>
            </p:nvSpPr>
            <p:spPr>
              <a:xfrm>
                <a:off x="6367410" y="2189569"/>
                <a:ext cx="817595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50365ED-49BE-4EF2-B6EF-72777A63D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410" y="2189569"/>
                <a:ext cx="817595" cy="2766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1312139-62CB-928C-9935-3ABB248F3EFC}"/>
                  </a:ext>
                </a:extLst>
              </p:cNvPr>
              <p:cNvSpPr txBox="1"/>
              <p:nvPr/>
            </p:nvSpPr>
            <p:spPr>
              <a:xfrm>
                <a:off x="9392620" y="2189569"/>
                <a:ext cx="951351" cy="276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1312139-62CB-928C-9935-3ABB248F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620" y="2189569"/>
                <a:ext cx="951351" cy="2766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F6FCC9C-D130-10B2-377C-A24C882BD655}"/>
              </a:ext>
            </a:extLst>
          </p:cNvPr>
          <p:cNvSpPr txBox="1"/>
          <p:nvPr/>
        </p:nvSpPr>
        <p:spPr>
          <a:xfrm>
            <a:off x="735087" y="187346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72ECABC-6628-D9D3-8488-E4F19CB4B7DC}"/>
                  </a:ext>
                </a:extLst>
              </p:cNvPr>
              <p:cNvSpPr txBox="1"/>
              <p:nvPr/>
            </p:nvSpPr>
            <p:spPr>
              <a:xfrm>
                <a:off x="4019556" y="2965714"/>
                <a:ext cx="1245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72ECABC-6628-D9D3-8488-E4F19CB4B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56" y="2965714"/>
                <a:ext cx="1245213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754A69-385F-17C2-D626-171CAB4FC946}"/>
                  </a:ext>
                </a:extLst>
              </p:cNvPr>
              <p:cNvSpPr/>
              <p:nvPr/>
            </p:nvSpPr>
            <p:spPr>
              <a:xfrm>
                <a:off x="735087" y="3413257"/>
                <a:ext cx="1422400" cy="1422400"/>
              </a:xfrm>
              <a:prstGeom prst="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754A69-385F-17C2-D626-171CAB4FC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87" y="3413257"/>
                <a:ext cx="1422400" cy="14224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9915E59-AE94-BF8E-55D8-37E857C1FFE5}"/>
                  </a:ext>
                </a:extLst>
              </p:cNvPr>
              <p:cNvSpPr/>
              <p:nvPr/>
            </p:nvSpPr>
            <p:spPr>
              <a:xfrm>
                <a:off x="3930963" y="3413257"/>
                <a:ext cx="1422400" cy="1422400"/>
              </a:xfrm>
              <a:prstGeom prst="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9915E59-AE94-BF8E-55D8-37E857C1F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963" y="3413257"/>
                <a:ext cx="1422400" cy="14224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右箭头 31">
            <a:extLst>
              <a:ext uri="{FF2B5EF4-FFF2-40B4-BE49-F238E27FC236}">
                <a16:creationId xmlns:a16="http://schemas.microsoft.com/office/drawing/2014/main" id="{79558F5E-3877-8513-67CE-88924ECA0012}"/>
              </a:ext>
            </a:extLst>
          </p:cNvPr>
          <p:cNvSpPr/>
          <p:nvPr/>
        </p:nvSpPr>
        <p:spPr>
          <a:xfrm>
            <a:off x="2211105" y="3718057"/>
            <a:ext cx="1666240" cy="812800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Add Noise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02E9C0C-A594-C8AC-FC49-EC6CFC1B772F}"/>
                  </a:ext>
                </a:extLst>
              </p:cNvPr>
              <p:cNvSpPr txBox="1"/>
              <p:nvPr/>
            </p:nvSpPr>
            <p:spPr>
              <a:xfrm>
                <a:off x="5650821" y="3409774"/>
                <a:ext cx="658532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5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accent5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accent5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accent5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accent5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𝑰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𝑖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=1,2,⋯,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𝐿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∈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02E9C0C-A594-C8AC-FC49-EC6CFC1B7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821" y="3409774"/>
                <a:ext cx="6585329" cy="7146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DECF121-077B-9CC8-7452-D91919CD8C0E}"/>
                  </a:ext>
                </a:extLst>
              </p:cNvPr>
              <p:cNvSpPr txBox="1"/>
              <p:nvPr/>
            </p:nvSpPr>
            <p:spPr>
              <a:xfrm>
                <a:off x="8054576" y="3977957"/>
                <a:ext cx="450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DECF121-077B-9CC8-7452-D91919CD8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576" y="3977957"/>
                <a:ext cx="45006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C017982-FB36-20DF-A53F-1587C2B7BCD0}"/>
                  </a:ext>
                </a:extLst>
              </p:cNvPr>
              <p:cNvSpPr txBox="1"/>
              <p:nvPr/>
            </p:nvSpPr>
            <p:spPr>
              <a:xfrm>
                <a:off x="5650821" y="4466325"/>
                <a:ext cx="3319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𝟎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C017982-FB36-20DF-A53F-1587C2B7B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821" y="4466325"/>
                <a:ext cx="3319370" cy="369332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60200C0-2510-D882-2CD7-1C87CA250849}"/>
                  </a:ext>
                </a:extLst>
              </p:cNvPr>
              <p:cNvSpPr/>
              <p:nvPr/>
            </p:nvSpPr>
            <p:spPr>
              <a:xfrm>
                <a:off x="755965" y="5099092"/>
                <a:ext cx="1422400" cy="1422400"/>
              </a:xfrm>
              <a:prstGeom prst="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60200C0-2510-D882-2CD7-1C87CA250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65" y="5099092"/>
                <a:ext cx="1422400" cy="14224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7EEFFF5F-B7BE-81E2-CA03-7F5CFA34B69C}"/>
              </a:ext>
            </a:extLst>
          </p:cNvPr>
          <p:cNvCxnSpPr>
            <a:stCxn id="37" idx="3"/>
            <a:endCxn id="31" idx="2"/>
          </p:cNvCxnSpPr>
          <p:nvPr/>
        </p:nvCxnSpPr>
        <p:spPr>
          <a:xfrm flipV="1">
            <a:off x="2178365" y="4835657"/>
            <a:ext cx="2463798" cy="9746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0D65B0B-186E-1C78-0A86-9E015C72170C}"/>
              </a:ext>
            </a:extLst>
          </p:cNvPr>
          <p:cNvSpPr txBox="1"/>
          <p:nvPr/>
        </p:nvSpPr>
        <p:spPr>
          <a:xfrm>
            <a:off x="2863780" y="596872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之前讨论过，根据高斯的线性性质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5913D9C-B496-CC0C-8E6A-12418DFE235C}"/>
                  </a:ext>
                </a:extLst>
              </p:cNvPr>
              <p:cNvSpPr txBox="1"/>
              <p:nvPr/>
            </p:nvSpPr>
            <p:spPr>
              <a:xfrm>
                <a:off x="5687269" y="4994967"/>
                <a:ext cx="2398477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𝜀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5913D9C-B496-CC0C-8E6A-12418DFE2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69" y="4994967"/>
                <a:ext cx="2398477" cy="65601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F7C5922-9DE4-A3BB-3145-024B90AEB3F9}"/>
                  </a:ext>
                </a:extLst>
              </p:cNvPr>
              <p:cNvSpPr txBox="1"/>
              <p:nvPr/>
            </p:nvSpPr>
            <p:spPr>
              <a:xfrm>
                <a:off x="6911903" y="5950777"/>
                <a:ext cx="2863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𝟎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𝑰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 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𝐿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→∞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F7C5922-9DE4-A3BB-3145-024B90AE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903" y="5950777"/>
                <a:ext cx="2863797" cy="369332"/>
              </a:xfrm>
              <a:prstGeom prst="rect">
                <a:avLst/>
              </a:prstGeom>
              <a:blipFill>
                <a:blip r:embed="rId2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5D9879B-9EAF-5CD1-0B63-42592DA7EBB2}"/>
                  </a:ext>
                </a:extLst>
              </p:cNvPr>
              <p:cNvSpPr txBox="1"/>
              <p:nvPr/>
            </p:nvSpPr>
            <p:spPr>
              <a:xfrm>
                <a:off x="8745763" y="3986705"/>
                <a:ext cx="1453347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=1−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5D9879B-9EAF-5CD1-0B63-42592DA7E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763" y="3986705"/>
                <a:ext cx="1453347" cy="384336"/>
              </a:xfrm>
              <a:prstGeom prst="rect">
                <a:avLst/>
              </a:prstGeom>
              <a:blipFill>
                <a:blip r:embed="rId2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6353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B3178467-87CC-F5B6-6E9D-EE95FA6001DF}"/>
              </a:ext>
            </a:extLst>
          </p:cNvPr>
          <p:cNvSpPr/>
          <p:nvPr/>
        </p:nvSpPr>
        <p:spPr>
          <a:xfrm>
            <a:off x="1733550" y="3352800"/>
            <a:ext cx="3810000" cy="846199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DC44B33-EC9F-9F40-77B6-A61EA029C47B}"/>
              </a:ext>
            </a:extLst>
          </p:cNvPr>
          <p:cNvSpPr/>
          <p:nvPr/>
        </p:nvSpPr>
        <p:spPr>
          <a:xfrm>
            <a:off x="3038475" y="2343150"/>
            <a:ext cx="1047750" cy="514350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FD4E88-9B79-826B-FCE4-850B4866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 – Reverse Denoise Process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F482AF-3843-B2CB-358D-39960DBC92A2}"/>
                  </a:ext>
                </a:extLst>
              </p:cNvPr>
              <p:cNvSpPr txBox="1"/>
              <p:nvPr/>
            </p:nvSpPr>
            <p:spPr>
              <a:xfrm>
                <a:off x="1102937" y="1310326"/>
                <a:ext cx="5162781" cy="5188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反向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Denoise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因此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DDPM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的目标函数如下：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其中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b="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并且</a:t>
                </a:r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F482AF-3843-B2CB-358D-39960DBC9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37" y="1310326"/>
                <a:ext cx="5162781" cy="5188600"/>
              </a:xfrm>
              <a:prstGeom prst="rect">
                <a:avLst/>
              </a:prstGeom>
              <a:blipFill>
                <a:blip r:embed="rId2"/>
                <a:stretch>
                  <a:fillRect l="-735" b="-13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1D2F0F9-4E53-4945-1598-5F2F876830FE}"/>
              </a:ext>
            </a:extLst>
          </p:cNvPr>
          <p:cNvCxnSpPr/>
          <p:nvPr/>
        </p:nvCxnSpPr>
        <p:spPr>
          <a:xfrm>
            <a:off x="6265718" y="1310326"/>
            <a:ext cx="0" cy="50157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943531-E936-9775-5F95-2B1241CD4659}"/>
                  </a:ext>
                </a:extLst>
              </p:cNvPr>
              <p:cNvSpPr txBox="1"/>
              <p:nvPr/>
            </p:nvSpPr>
            <p:spPr>
              <a:xfrm>
                <a:off x="6709271" y="1410159"/>
                <a:ext cx="5199949" cy="2788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en-US" altLang="zh-CN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Equivalence Between Marginal and Conditional KL Divergence Minimization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kumimoji="1"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943531-E936-9775-5F95-2B1241CD4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271" y="1410159"/>
                <a:ext cx="5199949" cy="2788840"/>
              </a:xfrm>
              <a:prstGeom prst="rect">
                <a:avLst/>
              </a:prstGeom>
              <a:blipFill>
                <a:blip r:embed="rId3"/>
                <a:stretch>
                  <a:fillRect l="-732" b="-43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08BA4A9-7118-FAD8-2B19-8C430A9A18A0}"/>
              </a:ext>
            </a:extLst>
          </p:cNvPr>
          <p:cNvSpPr txBox="1"/>
          <p:nvPr/>
        </p:nvSpPr>
        <p:spPr>
          <a:xfrm>
            <a:off x="3038475" y="285920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b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反向真分布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B0FAC0-D769-686C-95C5-B1055C71897B}"/>
              </a:ext>
            </a:extLst>
          </p:cNvPr>
          <p:cNvSpPr txBox="1"/>
          <p:nvPr/>
        </p:nvSpPr>
        <p:spPr>
          <a:xfrm>
            <a:off x="4461202" y="423093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b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纯理论推导</a:t>
            </a:r>
          </a:p>
        </p:txBody>
      </p:sp>
    </p:spTree>
    <p:extLst>
      <p:ext uri="{BB962C8B-B14F-4D97-AF65-F5344CB8AC3E}">
        <p14:creationId xmlns:p14="http://schemas.microsoft.com/office/powerpoint/2010/main" val="196927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2C833-8F7F-547A-E469-04675AF6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Prior Knowledge -- Example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76010E-8CC9-E009-AFB1-09585256A80C}"/>
                  </a:ext>
                </a:extLst>
              </p:cNvPr>
              <p:cNvSpPr txBox="1"/>
              <p:nvPr/>
            </p:nvSpPr>
            <p:spPr>
              <a:xfrm>
                <a:off x="1023457" y="1308683"/>
                <a:ext cx="9966121" cy="3045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对于数学中微积分的要求，这里举一个例子：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会计算高斯积分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我们的要求不是你能够随时随地推理、计算这些内容，而是你可以通过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AI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工具、论坛、教材、互联网等检索</a:t>
                </a:r>
                <a:r>
                  <a:rPr kumimoji="1" lang="zh-CN" altLang="en-US" b="1" u="sng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获取、阅读、分辨、理解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相关知识即可。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我们不需要研究数学，这些内容通常也就是符号（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Just Notations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），并不是真正意义上的数学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76010E-8CC9-E009-AFB1-09585256A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57" y="1308683"/>
                <a:ext cx="9966121" cy="3045193"/>
              </a:xfrm>
              <a:prstGeom prst="rect">
                <a:avLst/>
              </a:prstGeom>
              <a:blipFill>
                <a:blip r:embed="rId2"/>
                <a:stretch>
                  <a:fillRect l="-382" t="-2083" r="-509" b="-1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752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5B9E2-D497-FB90-6163-1A4A91E1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DD590B6-E2FA-B330-44A3-4FE27B72610B}"/>
                  </a:ext>
                </a:extLst>
              </p:cNvPr>
              <p:cNvSpPr txBox="1"/>
              <p:nvPr/>
            </p:nvSpPr>
            <p:spPr>
              <a:xfrm>
                <a:off x="837509" y="1272619"/>
                <a:ext cx="10805522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KL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KL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kumimoji="1"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DD590B6-E2FA-B330-44A3-4FE27B72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09" y="1272619"/>
                <a:ext cx="10805522" cy="506870"/>
              </a:xfrm>
              <a:prstGeom prst="rect">
                <a:avLst/>
              </a:prstGeom>
              <a:blipFill>
                <a:blip r:embed="rId2"/>
                <a:stretch>
                  <a:fillRect l="-352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E51056-3841-70AE-C50B-1949C2854F8A}"/>
                  </a:ext>
                </a:extLst>
              </p:cNvPr>
              <p:cNvSpPr txBox="1"/>
              <p:nvPr/>
            </p:nvSpPr>
            <p:spPr>
              <a:xfrm>
                <a:off x="837509" y="2055043"/>
                <a:ext cx="11001081" cy="3990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首先，由于文献、习惯等原因，我们的符号系统越来复杂，产生了混乱，因此对上述的这个公式产生疑惑。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真实数据产生的分布：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x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∼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ℙ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data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data</m:t>
                        </m:r>
                      </m:sub>
                    </m:sSub>
                    <m:d>
                      <m:dPr>
                        <m:ctrlP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，文献中通常都是互相使用的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数学期望：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r>
                          <a:rPr kumimoji="1"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随机变量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和</m:t>
                        </m:r>
                        <m:r>
                          <a:rPr kumimoji="1"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给定</m:t>
                        </m:r>
                        <m:r>
                          <a:rPr kumimoji="1"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随机</m:t>
                        </m:r>
                        <m:r>
                          <a:rPr kumimoji="1"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变量</m:t>
                        </m:r>
                        <m:r>
                          <a:rPr kumimoji="1"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相关</m:t>
                        </m:r>
                        <m:r>
                          <a:rPr kumimoji="1"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表达式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，比如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∼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</m:func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或者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条件随机变量、条件概率、条件分布、条件期望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条件随机变量：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这是一个随机变量，但是通常在各种文献著作教材中不提及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条件概率：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ℙ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≤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这是我们非常常见的条件概率，在给定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𝑌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的前提下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𝑋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≤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的概率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条件分布：条件分布通常是在联合分布下产生的，就两个随机变量联合，当给出某个变量的情况后，另一个变量的分布就是条件分布，之前中反复使用，比如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条件期望：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𝑥𝑝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𝑑𝑥</m:t>
                        </m:r>
                      </m:e>
                    </m:nary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E51056-3841-70AE-C50B-1949C2854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09" y="2055043"/>
                <a:ext cx="11001081" cy="3990451"/>
              </a:xfrm>
              <a:prstGeom prst="rect">
                <a:avLst/>
              </a:prstGeom>
              <a:blipFill>
                <a:blip r:embed="rId3"/>
                <a:stretch>
                  <a:fillRect l="-346" r="-346" b="-28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9742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5B1A1-EF87-1DCD-0806-0959EF64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0E6E24A-B819-BE61-95BF-76999C744B27}"/>
                  </a:ext>
                </a:extLst>
              </p:cNvPr>
              <p:cNvSpPr txBox="1"/>
              <p:nvPr/>
            </p:nvSpPr>
            <p:spPr>
              <a:xfrm>
                <a:off x="837509" y="1272619"/>
                <a:ext cx="10805522" cy="4814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KL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KL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kumimoji="1"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b="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真实世界的数据：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∼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ℙ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data</m:t>
                        </m:r>
                      </m:sub>
                    </m:sSub>
                  </m:oMath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b="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是什么？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b="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是第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kumimoji="1" lang="zh-CN" altLang="en-US" b="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步的加噪图像，是通过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b="0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一步一步得到的</a:t>
                </a:r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展开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KL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Divergence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0E6E24A-B819-BE61-95BF-76999C744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09" y="1272619"/>
                <a:ext cx="10805522" cy="4814716"/>
              </a:xfrm>
              <a:prstGeom prst="rect">
                <a:avLst/>
              </a:prstGeom>
              <a:blipFill>
                <a:blip r:embed="rId2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4796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43470-717A-AA20-B43E-CB78A5CD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DB511E81-70F5-A066-D9FD-FD6C4C26C6D7}"/>
              </a:ext>
            </a:extLst>
          </p:cNvPr>
          <p:cNvSpPr/>
          <p:nvPr/>
        </p:nvSpPr>
        <p:spPr>
          <a:xfrm>
            <a:off x="6940296" y="4261104"/>
            <a:ext cx="5111496" cy="1020498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861427-4CF4-EBCC-882F-CE9F3AE2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B772449-C792-17D7-63A0-42ACC8309EED}"/>
                  </a:ext>
                </a:extLst>
              </p:cNvPr>
              <p:cNvSpPr txBox="1"/>
              <p:nvPr/>
            </p:nvSpPr>
            <p:spPr>
              <a:xfrm>
                <a:off x="837509" y="1272619"/>
                <a:ext cx="11057707" cy="4008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KL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KL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kumimoji="1"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用真实条件化形式替换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𝒑</m:t>
                    </m:r>
                    <m:d>
                      <m:dPr>
                        <m:ctrl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𝒊</m:t>
                            </m:r>
                            <m: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nary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B772449-C792-17D7-63A0-42ACC8309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09" y="1272619"/>
                <a:ext cx="11057707" cy="4008983"/>
              </a:xfrm>
              <a:prstGeom prst="rect">
                <a:avLst/>
              </a:prstGeom>
              <a:blipFill>
                <a:blip r:embed="rId2"/>
                <a:stretch>
                  <a:fillRect l="-344" b="-38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48E13F7-FC4D-238D-1EF0-C6F8EB9E0A62}"/>
              </a:ext>
            </a:extLst>
          </p:cNvPr>
          <p:cNvSpPr txBox="1"/>
          <p:nvPr/>
        </p:nvSpPr>
        <p:spPr>
          <a:xfrm>
            <a:off x="6967728" y="55046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这个不太好解析</a:t>
            </a:r>
          </a:p>
        </p:txBody>
      </p:sp>
    </p:spTree>
    <p:extLst>
      <p:ext uri="{BB962C8B-B14F-4D97-AF65-F5344CB8AC3E}">
        <p14:creationId xmlns:p14="http://schemas.microsoft.com/office/powerpoint/2010/main" val="2303270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2BDBB23C-F576-CF67-6656-AF34FD7BF568}"/>
              </a:ext>
            </a:extLst>
          </p:cNvPr>
          <p:cNvSpPr/>
          <p:nvPr/>
        </p:nvSpPr>
        <p:spPr>
          <a:xfrm>
            <a:off x="4745736" y="3264408"/>
            <a:ext cx="3547154" cy="941832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F1C173-F317-AF53-72BD-59A23BAA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E0E8E8-6C92-896F-3710-D431019C5F50}"/>
                  </a:ext>
                </a:extLst>
              </p:cNvPr>
              <p:cNvSpPr txBox="1"/>
              <p:nvPr/>
            </p:nvSpPr>
            <p:spPr>
              <a:xfrm>
                <a:off x="1132659" y="2350008"/>
                <a:ext cx="5306517" cy="72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BE0E8E8-6C92-896F-3710-D431019C5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59" y="2350008"/>
                <a:ext cx="5306517" cy="720134"/>
              </a:xfrm>
              <a:prstGeom prst="rect">
                <a:avLst/>
              </a:prstGeom>
              <a:blipFill>
                <a:blip r:embed="rId2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67C9C9-C80B-3412-F66F-02EDD4CCF9BB}"/>
                  </a:ext>
                </a:extLst>
              </p:cNvPr>
              <p:cNvSpPr txBox="1"/>
              <p:nvPr/>
            </p:nvSpPr>
            <p:spPr>
              <a:xfrm>
                <a:off x="822960" y="3359299"/>
                <a:ext cx="7469930" cy="72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67C9C9-C80B-3412-F66F-02EDD4CCF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3359299"/>
                <a:ext cx="7469930" cy="720134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23FD21-3175-D4D6-4953-628CEE80D9BA}"/>
                  </a:ext>
                </a:extLst>
              </p:cNvPr>
              <p:cNvSpPr txBox="1"/>
              <p:nvPr/>
            </p:nvSpPr>
            <p:spPr>
              <a:xfrm>
                <a:off x="8292890" y="3550658"/>
                <a:ext cx="1039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无关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23FD21-3175-D4D6-4953-628CEE80D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90" y="3550658"/>
                <a:ext cx="1039195" cy="369332"/>
              </a:xfrm>
              <a:prstGeom prst="rect">
                <a:avLst/>
              </a:prstGeom>
              <a:blipFill>
                <a:blip r:embed="rId4"/>
                <a:stretch>
                  <a:fillRect l="-4819" t="-6667" r="-4819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427DB0-1E12-ED61-BC94-6CFDE1327A08}"/>
                  </a:ext>
                </a:extLst>
              </p:cNvPr>
              <p:cNvSpPr txBox="1"/>
              <p:nvPr/>
            </p:nvSpPr>
            <p:spPr>
              <a:xfrm>
                <a:off x="822960" y="4348394"/>
                <a:ext cx="5931752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kumimoji="1"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427DB0-1E12-ED61-BC94-6CFDE1327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4348394"/>
                <a:ext cx="5931752" cy="506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605433F-FFFA-69F6-DBA8-13C21182D003}"/>
                  </a:ext>
                </a:extLst>
              </p:cNvPr>
              <p:cNvSpPr txBox="1"/>
              <p:nvPr/>
            </p:nvSpPr>
            <p:spPr>
              <a:xfrm>
                <a:off x="693239" y="1478232"/>
                <a:ext cx="10805522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KL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data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KL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kumimoji="1" lang="en-US" altLang="zh-C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Calibri" panose="020F0502020204030204" pitchFamily="34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endParaRPr kumimoji="1"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605433F-FFFA-69F6-DBA8-13C21182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39" y="1478232"/>
                <a:ext cx="10805522" cy="506870"/>
              </a:xfrm>
              <a:prstGeom prst="rect">
                <a:avLst/>
              </a:prstGeom>
              <a:blipFill>
                <a:blip r:embed="rId6"/>
                <a:stretch>
                  <a:fillRect l="-352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DA328BFD-EBE8-84DD-921A-693EF2E76FE5}"/>
              </a:ext>
            </a:extLst>
          </p:cNvPr>
          <p:cNvCxnSpPr/>
          <p:nvPr/>
        </p:nvCxnSpPr>
        <p:spPr>
          <a:xfrm>
            <a:off x="3401568" y="3429000"/>
            <a:ext cx="1344168" cy="3200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999AB6D4-B30D-3EFF-FFAD-27B86FA00E51}"/>
              </a:ext>
            </a:extLst>
          </p:cNvPr>
          <p:cNvCxnSpPr/>
          <p:nvPr/>
        </p:nvCxnSpPr>
        <p:spPr>
          <a:xfrm>
            <a:off x="6757416" y="3712464"/>
            <a:ext cx="1344168" cy="3200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186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8480346-92A7-7CFD-9ED2-4C761DEDA4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sz="3600" dirty="0"/>
                  <a:t>DDPM – Reverse Transition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kumimoji="1" lang="en-US" altLang="zh-CN" sz="36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zh-CN" sz="3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3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zh-CN" sz="3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3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zh-CN" sz="36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3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8480346-92A7-7CFD-9ED2-4C761DEDA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89" t="-17544" b="-17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664466D-D7C1-C416-CB09-26136225EB9B}"/>
                  </a:ext>
                </a:extLst>
              </p:cNvPr>
              <p:cNvSpPr txBox="1"/>
              <p:nvPr/>
            </p:nvSpPr>
            <p:spPr>
              <a:xfrm>
                <a:off x="932688" y="1243584"/>
                <a:ext cx="10122408" cy="5363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前面我们讨论过：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𝑰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⋅,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: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𝐷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&gt;0</m:t>
                      </m:r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现在可以定义扩散模型的目标函数：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KL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定义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DDPM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</m:den>
                          </m:f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664466D-D7C1-C416-CB09-26136225E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8" y="1243584"/>
                <a:ext cx="10122408" cy="5363391"/>
              </a:xfrm>
              <a:prstGeom prst="rect">
                <a:avLst/>
              </a:prstGeom>
              <a:blipFill>
                <a:blip r:embed="rId3"/>
                <a:stretch>
                  <a:fillRect l="-501" b="-23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A8666C3-5AFA-F55E-C11E-58669AB4E79E}"/>
              </a:ext>
            </a:extLst>
          </p:cNvPr>
          <p:cNvSpPr txBox="1"/>
          <p:nvPr/>
        </p:nvSpPr>
        <p:spPr>
          <a:xfrm>
            <a:off x="8659368" y="59618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不影响优化</a:t>
            </a:r>
          </a:p>
        </p:txBody>
      </p:sp>
    </p:spTree>
    <p:extLst>
      <p:ext uri="{BB962C8B-B14F-4D97-AF65-F5344CB8AC3E}">
        <p14:creationId xmlns:p14="http://schemas.microsoft.com/office/powerpoint/2010/main" val="3016059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6392E36-4D78-76E9-678D-F86030C8C2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kumimoji="1" lang="en-US" altLang="zh-CN" dirty="0"/>
                  <a:t>-Prediction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66392E36-4D78-76E9-678D-F86030C8C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 t="-26316" b="-38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7F81314-6040-911F-9FD4-606BC78B79E5}"/>
              </a:ext>
            </a:extLst>
          </p:cNvPr>
          <p:cNvSpPr txBox="1"/>
          <p:nvPr/>
        </p:nvSpPr>
        <p:spPr>
          <a:xfrm>
            <a:off x="1010093" y="1360967"/>
            <a:ext cx="269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 forward process: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C9166DB-040E-A6C4-293C-2187113AA022}"/>
                  </a:ext>
                </a:extLst>
              </p:cNvPr>
              <p:cNvSpPr txBox="1"/>
              <p:nvPr/>
            </p:nvSpPr>
            <p:spPr>
              <a:xfrm>
                <a:off x="1977656" y="1945758"/>
                <a:ext cx="4736746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𝜀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data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𝜀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𝟎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C9166DB-040E-A6C4-293C-2187113AA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56" y="1945758"/>
                <a:ext cx="4736746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8F040DC-F431-480A-0C34-9C74BE7B8A1B}"/>
                  </a:ext>
                </a:extLst>
              </p:cNvPr>
              <p:cNvSpPr txBox="1"/>
              <p:nvPr/>
            </p:nvSpPr>
            <p:spPr>
              <a:xfrm>
                <a:off x="1977656" y="2817230"/>
                <a:ext cx="3564566" cy="100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𝜇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8F040DC-F431-480A-0C34-9C74BE7B8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56" y="2817230"/>
                <a:ext cx="3564566" cy="1001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5EB6D02E-AC40-3F3F-4580-1D33699DBA43}"/>
              </a:ext>
            </a:extLst>
          </p:cNvPr>
          <p:cNvCxnSpPr>
            <a:cxnSpLocks/>
          </p:cNvCxnSpPr>
          <p:nvPr/>
        </p:nvCxnSpPr>
        <p:spPr>
          <a:xfrm>
            <a:off x="987056" y="4019107"/>
            <a:ext cx="102178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ABE7A0-BFA2-A5D6-D151-57A431C23C48}"/>
                  </a:ext>
                </a:extLst>
              </p:cNvPr>
              <p:cNvSpPr txBox="1"/>
              <p:nvPr/>
            </p:nvSpPr>
            <p:spPr>
              <a:xfrm>
                <a:off x="4049222" y="4369980"/>
                <a:ext cx="4245136" cy="1126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8ABE7A0-BFA2-A5D6-D151-57A431C23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222" y="4369980"/>
                <a:ext cx="4245136" cy="1126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3F61AEA2-6188-1B7F-A198-D6918EBB8F09}"/>
                  </a:ext>
                </a:extLst>
              </p:cNvPr>
              <p:cNvSpPr/>
              <p:nvPr/>
            </p:nvSpPr>
            <p:spPr>
              <a:xfrm>
                <a:off x="6095999" y="5799747"/>
                <a:ext cx="2711302" cy="552893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𝜺</m:t>
                    </m:r>
                  </m:oMath>
                </a14:m>
                <a:r>
                  <a:rPr kumimoji="1" lang="en-US" altLang="zh-CN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-Prediction</a:t>
                </a:r>
                <a:endParaRPr kumimoji="1" lang="zh-CN" alt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3F61AEA2-6188-1B7F-A198-D6918EBB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99747"/>
                <a:ext cx="2711302" cy="5528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上箭头 11">
            <a:extLst>
              <a:ext uri="{FF2B5EF4-FFF2-40B4-BE49-F238E27FC236}">
                <a16:creationId xmlns:a16="http://schemas.microsoft.com/office/drawing/2014/main" id="{A4572415-388B-890F-08CE-12B4250589D1}"/>
              </a:ext>
            </a:extLst>
          </p:cNvPr>
          <p:cNvSpPr/>
          <p:nvPr/>
        </p:nvSpPr>
        <p:spPr>
          <a:xfrm>
            <a:off x="7291276" y="5076967"/>
            <a:ext cx="320749" cy="584791"/>
          </a:xfrm>
          <a:prstGeom prst="up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21B49D-2E3B-ADD3-90DC-E415EA39577E}"/>
              </a:ext>
            </a:extLst>
          </p:cNvPr>
          <p:cNvSpPr txBox="1"/>
          <p:nvPr/>
        </p:nvSpPr>
        <p:spPr>
          <a:xfrm>
            <a:off x="5566918" y="3110552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这里的表达式似乎和前面推导的不一样，原因是换元的方式不一样</a:t>
            </a:r>
          </a:p>
        </p:txBody>
      </p:sp>
    </p:spTree>
    <p:extLst>
      <p:ext uri="{BB962C8B-B14F-4D97-AF65-F5344CB8AC3E}">
        <p14:creationId xmlns:p14="http://schemas.microsoft.com/office/powerpoint/2010/main" val="3447158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B77A6049-BCA8-8E51-1BAF-64F37BCCFD80}"/>
              </a:ext>
            </a:extLst>
          </p:cNvPr>
          <p:cNvSpPr/>
          <p:nvPr/>
        </p:nvSpPr>
        <p:spPr>
          <a:xfrm>
            <a:off x="1582994" y="1561134"/>
            <a:ext cx="4955458" cy="2352105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35BEA65-D477-1B39-D881-134EB2F8EB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Explanation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35BEA65-D477-1B39-D881-134EB2F8E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6316" b="-38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E2B45FC0-61E1-A129-B5F1-A45E8AF5BFDB}"/>
              </a:ext>
            </a:extLst>
          </p:cNvPr>
          <p:cNvSpPr txBox="1"/>
          <p:nvPr/>
        </p:nvSpPr>
        <p:spPr>
          <a:xfrm>
            <a:off x="1037690" y="119180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两种方式：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748A05-CAF8-AD31-C03B-6A18DD185190}"/>
              </a:ext>
            </a:extLst>
          </p:cNvPr>
          <p:cNvSpPr txBox="1"/>
          <p:nvPr/>
        </p:nvSpPr>
        <p:spPr>
          <a:xfrm>
            <a:off x="1758339" y="18774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第一种（专著中）：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7F5D109-D083-8EB9-C1C5-B437E71AF29B}"/>
                  </a:ext>
                </a:extLst>
              </p:cNvPr>
              <p:cNvSpPr txBox="1"/>
              <p:nvPr/>
            </p:nvSpPr>
            <p:spPr>
              <a:xfrm>
                <a:off x="4020497" y="1561134"/>
                <a:ext cx="2260234" cy="100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7F5D109-D083-8EB9-C1C5-B437E71AF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97" y="1561134"/>
                <a:ext cx="2260234" cy="1001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4FBCD61-6CE1-3C2F-B695-DDB95FFB2CA1}"/>
              </a:ext>
            </a:extLst>
          </p:cNvPr>
          <p:cNvSpPr txBox="1"/>
          <p:nvPr/>
        </p:nvSpPr>
        <p:spPr>
          <a:xfrm>
            <a:off x="1758339" y="32153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第二种（前文提及）：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82CB12-2A5F-5328-CB79-FA2DB7B802DB}"/>
                  </a:ext>
                </a:extLst>
              </p:cNvPr>
              <p:cNvSpPr txBox="1"/>
              <p:nvPr/>
            </p:nvSpPr>
            <p:spPr>
              <a:xfrm>
                <a:off x="4020497" y="3020602"/>
                <a:ext cx="2406364" cy="758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den>
                          </m:f>
                          <m: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82CB12-2A5F-5328-CB79-FA2DB7B80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97" y="3020602"/>
                <a:ext cx="2406364" cy="758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EB06DB3-5A98-1048-C4DC-968E581DFCD0}"/>
                  </a:ext>
                </a:extLst>
              </p:cNvPr>
              <p:cNvSpPr txBox="1"/>
              <p:nvPr/>
            </p:nvSpPr>
            <p:spPr>
              <a:xfrm>
                <a:off x="6840251" y="1704762"/>
                <a:ext cx="375596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EB06DB3-5A98-1048-C4DC-968E581DF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251" y="1704762"/>
                <a:ext cx="3755965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0BBD25-1AEE-EFDE-4E61-1E94C6AE7CD8}"/>
                  </a:ext>
                </a:extLst>
              </p:cNvPr>
              <p:cNvSpPr txBox="1"/>
              <p:nvPr/>
            </p:nvSpPr>
            <p:spPr>
              <a:xfrm>
                <a:off x="6840251" y="3187891"/>
                <a:ext cx="3834832" cy="42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∼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F0BBD25-1AEE-EFDE-4E61-1E94C6AE7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251" y="3187891"/>
                <a:ext cx="3834832" cy="424219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DFEA29-E867-0469-C243-FD9731D6C66F}"/>
                  </a:ext>
                </a:extLst>
              </p:cNvPr>
              <p:cNvSpPr txBox="1"/>
              <p:nvPr/>
            </p:nvSpPr>
            <p:spPr>
              <a:xfrm>
                <a:off x="10596216" y="1715177"/>
                <a:ext cx="1595565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9DFEA29-E867-0469-C243-FD9731D6C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216" y="1715177"/>
                <a:ext cx="1595565" cy="6560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箭头 11">
            <a:extLst>
              <a:ext uri="{FF2B5EF4-FFF2-40B4-BE49-F238E27FC236}">
                <a16:creationId xmlns:a16="http://schemas.microsoft.com/office/drawing/2014/main" id="{2CC00043-CF22-541F-C78C-AFEFF7447AF2}"/>
              </a:ext>
            </a:extLst>
          </p:cNvPr>
          <p:cNvSpPr/>
          <p:nvPr/>
        </p:nvSpPr>
        <p:spPr>
          <a:xfrm>
            <a:off x="6307092" y="1829183"/>
            <a:ext cx="559520" cy="542007"/>
          </a:xfrm>
          <a:prstGeom prst="lef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左箭头 12">
            <a:extLst>
              <a:ext uri="{FF2B5EF4-FFF2-40B4-BE49-F238E27FC236}">
                <a16:creationId xmlns:a16="http://schemas.microsoft.com/office/drawing/2014/main" id="{DD66EFE9-3769-9F7A-BE2D-309572B0367B}"/>
              </a:ext>
            </a:extLst>
          </p:cNvPr>
          <p:cNvSpPr/>
          <p:nvPr/>
        </p:nvSpPr>
        <p:spPr>
          <a:xfrm>
            <a:off x="6307092" y="3128997"/>
            <a:ext cx="559520" cy="542007"/>
          </a:xfrm>
          <a:prstGeom prst="lef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E9F36D-773D-7F5D-C7A1-941B991B55B9}"/>
              </a:ext>
            </a:extLst>
          </p:cNvPr>
          <p:cNvSpPr txBox="1"/>
          <p:nvPr/>
        </p:nvSpPr>
        <p:spPr>
          <a:xfrm>
            <a:off x="7079226" y="4059479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共同特点就是平方和为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1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04416D0-7075-05F8-820C-538DF545609F}"/>
                  </a:ext>
                </a:extLst>
              </p:cNvPr>
              <p:cNvSpPr txBox="1"/>
              <p:nvPr/>
            </p:nvSpPr>
            <p:spPr>
              <a:xfrm>
                <a:off x="1725733" y="4532616"/>
                <a:ext cx="5051191" cy="100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𝜀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d>
                        <m:dPr>
                          <m:begChr m:val="（"/>
                          <m:endChr m:val="）"/>
                          <m:ctrlPr>
                            <a:rPr kumimoji="1" lang="zh-CN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04416D0-7075-05F8-820C-538DF545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733" y="4532616"/>
                <a:ext cx="5051191" cy="10019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上下箭头 16">
            <a:extLst>
              <a:ext uri="{FF2B5EF4-FFF2-40B4-BE49-F238E27FC236}">
                <a16:creationId xmlns:a16="http://schemas.microsoft.com/office/drawing/2014/main" id="{F56F27F0-03F8-46C4-3BB2-747DCD5C0E54}"/>
              </a:ext>
            </a:extLst>
          </p:cNvPr>
          <p:cNvSpPr/>
          <p:nvPr/>
        </p:nvSpPr>
        <p:spPr>
          <a:xfrm>
            <a:off x="4906297" y="3779399"/>
            <a:ext cx="530942" cy="649412"/>
          </a:xfrm>
          <a:prstGeom prst="upDown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2046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632AA-E937-6993-1E82-5B73391CA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7C4884B1-FE07-2AD6-665B-56B185814019}"/>
              </a:ext>
            </a:extLst>
          </p:cNvPr>
          <p:cNvSpPr/>
          <p:nvPr/>
        </p:nvSpPr>
        <p:spPr>
          <a:xfrm>
            <a:off x="5385732" y="4040372"/>
            <a:ext cx="780176" cy="581962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8F08A2D-FB02-7274-86D2-5C475C4C63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kumimoji="1" lang="en-US" altLang="zh-CN" dirty="0"/>
                  <a:t>-Prediction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8F08A2D-FB02-7274-86D2-5C475C4C63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 t="-26316" b="-38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77B8542-A0FD-E901-26CF-7BE4A21A10D0}"/>
                  </a:ext>
                </a:extLst>
              </p:cNvPr>
              <p:cNvSpPr txBox="1"/>
              <p:nvPr/>
            </p:nvSpPr>
            <p:spPr>
              <a:xfrm>
                <a:off x="1458422" y="1486078"/>
                <a:ext cx="3714222" cy="100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𝜇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77B8542-A0FD-E901-26CF-7BE4A21A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422" y="1486078"/>
                <a:ext cx="3714222" cy="1001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BC8117B-42A7-8439-B73A-0A8844FE146C}"/>
                  </a:ext>
                </a:extLst>
              </p:cNvPr>
              <p:cNvSpPr txBox="1"/>
              <p:nvPr/>
            </p:nvSpPr>
            <p:spPr>
              <a:xfrm>
                <a:off x="6640022" y="1423561"/>
                <a:ext cx="4245136" cy="1126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BC8117B-42A7-8439-B73A-0A8844FE1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022" y="1423561"/>
                <a:ext cx="4245136" cy="1126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87C897-4AC3-F708-1B08-62FAAB0D26F5}"/>
                  </a:ext>
                </a:extLst>
              </p:cNvPr>
              <p:cNvSpPr txBox="1"/>
              <p:nvPr/>
            </p:nvSpPr>
            <p:spPr>
              <a:xfrm>
                <a:off x="1456660" y="3104707"/>
                <a:ext cx="4783937" cy="504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∝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𝜀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87C897-4AC3-F708-1B08-62FAAB0D2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660" y="3104707"/>
                <a:ext cx="4783937" cy="504625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545C806-3205-ED21-D524-C2F9BBBA7BD3}"/>
                  </a:ext>
                </a:extLst>
              </p:cNvPr>
              <p:cNvSpPr txBox="1"/>
              <p:nvPr/>
            </p:nvSpPr>
            <p:spPr>
              <a:xfrm>
                <a:off x="1456660" y="4040372"/>
                <a:ext cx="5564665" cy="509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simple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𝜀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𝟎</m:t>
                              </m:r>
                              <m:r>
                                <a:rPr kumimoji="1"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𝑰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𝜀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545C806-3205-ED21-D524-C2F9BBBA7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660" y="4040372"/>
                <a:ext cx="5564665" cy="5095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107239A-8CC2-9DB2-2F12-ED740275F3B1}"/>
              </a:ext>
            </a:extLst>
          </p:cNvPr>
          <p:cNvSpPr txBox="1"/>
          <p:nvPr/>
        </p:nvSpPr>
        <p:spPr>
          <a:xfrm>
            <a:off x="5335398" y="470622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通过神经网络进行估计噪声</a:t>
            </a:r>
          </a:p>
        </p:txBody>
      </p:sp>
    </p:spTree>
    <p:extLst>
      <p:ext uri="{BB962C8B-B14F-4D97-AF65-F5344CB8AC3E}">
        <p14:creationId xmlns:p14="http://schemas.microsoft.com/office/powerpoint/2010/main" val="35484155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4B687-BF4E-3118-B69D-C41903FF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E1B057-C6A5-9CB5-D34E-357646F0BD2A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E1B057-C6A5-9CB5-D34E-357646F0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37FF106-430A-B222-B244-8802688BCAFD}"/>
                  </a:ext>
                </a:extLst>
              </p:cNvPr>
              <p:cNvSpPr txBox="1"/>
              <p:nvPr/>
            </p:nvSpPr>
            <p:spPr>
              <a:xfrm>
                <a:off x="1592826" y="2608024"/>
                <a:ext cx="4423006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prior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37FF106-430A-B222-B244-8802688BC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826" y="2608024"/>
                <a:ext cx="4423006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9ABE63A-C12B-3350-FF13-E11C2D38A7BE}"/>
                  </a:ext>
                </a:extLst>
              </p:cNvPr>
              <p:cNvSpPr txBox="1"/>
              <p:nvPr/>
            </p:nvSpPr>
            <p:spPr>
              <a:xfrm>
                <a:off x="1592826" y="3417137"/>
                <a:ext cx="4376070" cy="414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9ABE63A-C12B-3350-FF13-E11C2D38A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826" y="3417137"/>
                <a:ext cx="4376070" cy="41440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F6FE0F-E0DD-4DD0-9EE5-3BDE16264047}"/>
                  </a:ext>
                </a:extLst>
              </p:cNvPr>
              <p:cNvSpPr txBox="1"/>
              <p:nvPr/>
            </p:nvSpPr>
            <p:spPr>
              <a:xfrm>
                <a:off x="1592826" y="4133789"/>
                <a:ext cx="671978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KL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DF6FE0F-E0DD-4DD0-9EE5-3BDE1626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826" y="4133789"/>
                <a:ext cx="6719788" cy="871264"/>
              </a:xfrm>
              <a:prstGeom prst="rect">
                <a:avLst/>
              </a:prstGeom>
              <a:blipFill>
                <a:blip r:embed="rId5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606BC6D-3E42-15C4-5260-A02559A00098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538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8EC00-D8CD-AFFE-D0B2-34CBDD313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4A264-9717-AD2E-7C92-5BAFD8D5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1E8A28-A73B-BDFB-1185-AEE9A2E3EDA2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1E8A28-A73B-BDFB-1185-AEE9A2E3E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49D7D9F-1585-714C-6821-758D8BFE2551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43333291-309F-106A-FB8F-5CB53134E40E}"/>
              </a:ext>
            </a:extLst>
          </p:cNvPr>
          <p:cNvCxnSpPr>
            <a:cxnSpLocks/>
          </p:cNvCxnSpPr>
          <p:nvPr/>
        </p:nvCxnSpPr>
        <p:spPr>
          <a:xfrm>
            <a:off x="269846" y="2432807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6EB2024-5375-93CE-4516-E235BCBD3B08}"/>
                  </a:ext>
                </a:extLst>
              </p:cNvPr>
              <p:cNvSpPr txBox="1"/>
              <p:nvPr/>
            </p:nvSpPr>
            <p:spPr>
              <a:xfrm>
                <a:off x="601179" y="2555176"/>
                <a:ext cx="5877314" cy="77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6EB2024-5375-93CE-4516-E235BCBD3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9" y="2555176"/>
                <a:ext cx="5877314" cy="772199"/>
              </a:xfrm>
              <a:prstGeom prst="rect">
                <a:avLst/>
              </a:prstGeom>
              <a:blipFill>
                <a:blip r:embed="rId4"/>
                <a:stretch>
                  <a:fillRect t="-137097" b="-20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70E816C-5377-787C-FF04-78E4FCA1E878}"/>
                  </a:ext>
                </a:extLst>
              </p:cNvPr>
              <p:cNvSpPr txBox="1"/>
              <p:nvPr/>
            </p:nvSpPr>
            <p:spPr>
              <a:xfrm>
                <a:off x="601179" y="3680365"/>
                <a:ext cx="7160806" cy="77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,⋯,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,⋯,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70E816C-5377-787C-FF04-78E4FCA1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9" y="3680365"/>
                <a:ext cx="7160806" cy="772199"/>
              </a:xfrm>
              <a:prstGeom prst="rect">
                <a:avLst/>
              </a:prstGeom>
              <a:blipFill>
                <a:blip r:embed="rId5"/>
                <a:stretch>
                  <a:fillRect l="-7788" t="-137097" b="-20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8ECC81A-D063-CCB0-F1F8-F6F4FC921861}"/>
                  </a:ext>
                </a:extLst>
              </p:cNvPr>
              <p:cNvSpPr txBox="1"/>
              <p:nvPr/>
            </p:nvSpPr>
            <p:spPr>
              <a:xfrm>
                <a:off x="601179" y="4805554"/>
                <a:ext cx="8730019" cy="77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nary>
                                <m:nary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nary>
                                    <m:nary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,⋯,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>
                                        <m:f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,⋯,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𝐿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,⋯,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𝐿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8ECC81A-D063-CCB0-F1F8-F6F4FC92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9" y="4805554"/>
                <a:ext cx="8730019" cy="772199"/>
              </a:xfrm>
              <a:prstGeom prst="rect">
                <a:avLst/>
              </a:prstGeom>
              <a:blipFill>
                <a:blip r:embed="rId6"/>
                <a:stretch>
                  <a:fillRect t="-137097" b="-20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525A0B1-BBA7-B8A0-68E8-BE57538EC755}"/>
                  </a:ext>
                </a:extLst>
              </p:cNvPr>
              <p:cNvSpPr txBox="1"/>
              <p:nvPr/>
            </p:nvSpPr>
            <p:spPr>
              <a:xfrm>
                <a:off x="1805497" y="5807505"/>
                <a:ext cx="7382342" cy="77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≥</m:t>
                      </m:r>
                      <m:nary>
                        <m:nary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,⋯,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𝐿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,⋯,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𝐿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525A0B1-BBA7-B8A0-68E8-BE57538EC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497" y="5807505"/>
                <a:ext cx="7382342" cy="772199"/>
              </a:xfrm>
              <a:prstGeom prst="rect">
                <a:avLst/>
              </a:prstGeom>
              <a:blipFill>
                <a:blip r:embed="rId7"/>
                <a:stretch>
                  <a:fillRect l="-8247" t="-139344" b="-2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84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F0862-29B8-89C4-B8DF-E111041BB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Learning Significance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66F081-E86D-E64C-B742-7A224DA8AFEA}"/>
              </a:ext>
            </a:extLst>
          </p:cNvPr>
          <p:cNvSpPr txBox="1"/>
          <p:nvPr/>
        </p:nvSpPr>
        <p:spPr>
          <a:xfrm>
            <a:off x="998290" y="1476462"/>
            <a:ext cx="10393960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学习理论的意义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首先，学习扩散模型的理论不需要你真正地从事过相关工作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我个人的观点是我们需要 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经验</a:t>
            </a:r>
            <a:r>
              <a:rPr kumimoji="1"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+</a:t>
            </a: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理论</a:t>
            </a:r>
            <a:endParaRPr kumimoji="1" lang="en-US" altLang="zh-CN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经验：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经验是你在工作当中，在工程实践中，在有限资源条件下所积攒的各种面对实际问题的知识，经验必须从实践中来，因此当你有条件时应当加倍积攒经验，经验的获取非常依赖于平台和环境；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理论：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理论知识是系统性地总结、探索他人前辈的经验所得到的，理论一方面提供了解决问题的通用性思维；另一方面是快速获取经验的捷径；此外，理论的获取和学习非常具有主观性，不强依赖于环境和平台，尤其是在现代的互联网环境下，获取理论是非常容易的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总结：在能够获取经验的时候应当加倍珍惜争取积攒经验；当没有条件获取经验时，扎实寻找理论知识，随时应对即将未知到来的机遇、挑战和改变。</a:t>
            </a:r>
          </a:p>
        </p:txBody>
      </p:sp>
    </p:spTree>
    <p:extLst>
      <p:ext uri="{BB962C8B-B14F-4D97-AF65-F5344CB8AC3E}">
        <p14:creationId xmlns:p14="http://schemas.microsoft.com/office/powerpoint/2010/main" val="6514483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871D5-09E6-39F9-0747-8E55C9329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E4396C54-5944-BC0B-6BCE-3B0504EF40A2}"/>
              </a:ext>
            </a:extLst>
          </p:cNvPr>
          <p:cNvSpPr/>
          <p:nvPr/>
        </p:nvSpPr>
        <p:spPr>
          <a:xfrm>
            <a:off x="2186609" y="5406887"/>
            <a:ext cx="3001617" cy="1162878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6F06647-E1CD-E812-DA4A-D3513D7F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22D720A-C046-1792-0BA5-7ECB9B1EFCBD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22D720A-C046-1792-0BA5-7ECB9B1EF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A42C666-9800-FB09-6EC5-80FDFADEBDB0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C48CFB6-5C2F-452D-C36E-0B1C2F083772}"/>
              </a:ext>
            </a:extLst>
          </p:cNvPr>
          <p:cNvCxnSpPr>
            <a:cxnSpLocks/>
          </p:cNvCxnSpPr>
          <p:nvPr/>
        </p:nvCxnSpPr>
        <p:spPr>
          <a:xfrm>
            <a:off x="269846" y="2432807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8E85E91-D64D-8E4F-DE71-3298C60DC4BC}"/>
                  </a:ext>
                </a:extLst>
              </p:cNvPr>
              <p:cNvSpPr txBox="1"/>
              <p:nvPr/>
            </p:nvSpPr>
            <p:spPr>
              <a:xfrm>
                <a:off x="601179" y="2555176"/>
                <a:ext cx="8465523" cy="77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≥</m:t>
                      </m:r>
                      <m:nary>
                        <m:nary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,⋯,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𝐿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,⋯,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𝐿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8E85E91-D64D-8E4F-DE71-3298C60D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9" y="2555176"/>
                <a:ext cx="8465523" cy="772199"/>
              </a:xfrm>
              <a:prstGeom prst="rect">
                <a:avLst/>
              </a:prstGeom>
              <a:blipFill>
                <a:blip r:embed="rId4"/>
                <a:stretch>
                  <a:fillRect t="-137097" b="-20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A2AAFE6-5A35-99D4-8221-E7F815EEC015}"/>
                  </a:ext>
                </a:extLst>
              </p:cNvPr>
              <p:cNvSpPr txBox="1"/>
              <p:nvPr/>
            </p:nvSpPr>
            <p:spPr>
              <a:xfrm>
                <a:off x="1868556" y="3524533"/>
                <a:ext cx="4429867" cy="709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A2AAFE6-5A35-99D4-8221-E7F815EEC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56" y="3524533"/>
                <a:ext cx="4429867" cy="70942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38C157-4AC5-B264-EC4D-AB6EEC52FF08}"/>
                  </a:ext>
                </a:extLst>
              </p:cNvPr>
              <p:cNvSpPr txBox="1"/>
              <p:nvPr/>
            </p:nvSpPr>
            <p:spPr>
              <a:xfrm>
                <a:off x="1868556" y="4431116"/>
                <a:ext cx="7036285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nary>
                            <m:naryPr>
                              <m:chr m:val="∏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38C157-4AC5-B264-EC4D-AB6EEC52F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56" y="4431116"/>
                <a:ext cx="7036285" cy="871457"/>
              </a:xfrm>
              <a:prstGeom prst="rect">
                <a:avLst/>
              </a:prstGeom>
              <a:blipFill>
                <a:blip r:embed="rId6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598266E-313B-51E0-54D1-03447056B502}"/>
                  </a:ext>
                </a:extLst>
              </p:cNvPr>
              <p:cNvSpPr txBox="1"/>
              <p:nvPr/>
            </p:nvSpPr>
            <p:spPr>
              <a:xfrm>
                <a:off x="1868556" y="5499732"/>
                <a:ext cx="7525522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598266E-313B-51E0-54D1-03447056B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56" y="5499732"/>
                <a:ext cx="7525522" cy="871457"/>
              </a:xfrm>
              <a:prstGeom prst="rect">
                <a:avLst/>
              </a:prstGeom>
              <a:blipFill>
                <a:blip r:embed="rId7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4860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A42A5-C172-4E05-BA66-CB2BF4C6B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1F547-8553-1950-8C99-578FE8D2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6B62B8E-F281-5E94-7194-B0F3B811BE22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6B62B8E-F281-5E94-7194-B0F3B811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FBED331-A401-693A-53CB-D52AEBCC6164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1EC210-CF0C-3677-2E7B-23AE1DE009A2}"/>
              </a:ext>
            </a:extLst>
          </p:cNvPr>
          <p:cNvCxnSpPr>
            <a:cxnSpLocks/>
          </p:cNvCxnSpPr>
          <p:nvPr/>
        </p:nvCxnSpPr>
        <p:spPr>
          <a:xfrm>
            <a:off x="269846" y="2432807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5613C27-E2B0-3CA7-22E7-FA1DFEA3BF2F}"/>
                  </a:ext>
                </a:extLst>
              </p:cNvPr>
              <p:cNvSpPr txBox="1"/>
              <p:nvPr/>
            </p:nvSpPr>
            <p:spPr>
              <a:xfrm>
                <a:off x="883784" y="2703308"/>
                <a:ext cx="9483815" cy="77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,⋯, 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prior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5613C27-E2B0-3CA7-22E7-FA1DFEA3B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84" y="2703308"/>
                <a:ext cx="9483815" cy="772199"/>
              </a:xfrm>
              <a:prstGeom prst="rect">
                <a:avLst/>
              </a:prstGeom>
              <a:blipFill>
                <a:blip r:embed="rId4"/>
                <a:stretch>
                  <a:fillRect t="-135484" b="-20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7590EF7-9281-0344-8CEB-CA97F11CC121}"/>
              </a:ext>
            </a:extLst>
          </p:cNvPr>
          <p:cNvSpPr txBox="1"/>
          <p:nvPr/>
        </p:nvSpPr>
        <p:spPr>
          <a:xfrm>
            <a:off x="1331843" y="3779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改变积分次序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53390B6-ED4E-538B-5F37-A76B3F9F72D1}"/>
                  </a:ext>
                </a:extLst>
              </p:cNvPr>
              <p:cNvSpPr txBox="1"/>
              <p:nvPr/>
            </p:nvSpPr>
            <p:spPr>
              <a:xfrm>
                <a:off x="3399182" y="3622774"/>
                <a:ext cx="7710957" cy="77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nary>
                                    <m:nary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⋯</m:t>
                                      </m:r>
                                      <m:nary>
                                        <m:nary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𝐿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,⋯,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𝐿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d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𝐿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⋯</m:t>
                                          </m:r>
                                        </m:e>
                                      </m:nary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53390B6-ED4E-538B-5F37-A76B3F9F7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182" y="3622774"/>
                <a:ext cx="7710957" cy="772199"/>
              </a:xfrm>
              <a:prstGeom prst="rect">
                <a:avLst/>
              </a:prstGeom>
              <a:blipFill>
                <a:blip r:embed="rId5"/>
                <a:stretch>
                  <a:fillRect l="-7882" t="-137097" b="-20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DB080C-EA9A-42CD-5631-F7D202B14E57}"/>
                  </a:ext>
                </a:extLst>
              </p:cNvPr>
              <p:cNvSpPr txBox="1"/>
              <p:nvPr/>
            </p:nvSpPr>
            <p:spPr>
              <a:xfrm>
                <a:off x="3399182" y="4542240"/>
                <a:ext cx="3407663" cy="77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DB080C-EA9A-42CD-5631-F7D202B14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182" y="4542240"/>
                <a:ext cx="3407663" cy="772199"/>
              </a:xfrm>
              <a:prstGeom prst="rect">
                <a:avLst/>
              </a:prstGeom>
              <a:blipFill>
                <a:blip r:embed="rId6"/>
                <a:stretch>
                  <a:fillRect l="-18148" t="-135484" b="-20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7F7FA4A-D56F-23B7-2769-3B1BD7371A5E}"/>
                  </a:ext>
                </a:extLst>
              </p:cNvPr>
              <p:cNvSpPr txBox="1"/>
              <p:nvPr/>
            </p:nvSpPr>
            <p:spPr>
              <a:xfrm>
                <a:off x="1331843" y="5461706"/>
                <a:ext cx="8430769" cy="414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7F7FA4A-D56F-23B7-2769-3B1BD7371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3" y="5461706"/>
                <a:ext cx="8430769" cy="414409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C6BB928-7B8C-CEA7-E6D6-B682E729E3E5}"/>
                  </a:ext>
                </a:extLst>
              </p:cNvPr>
              <p:cNvSpPr txBox="1"/>
              <p:nvPr/>
            </p:nvSpPr>
            <p:spPr>
              <a:xfrm>
                <a:off x="1331843" y="6023381"/>
                <a:ext cx="10289227" cy="720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prior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prior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C6BB928-7B8C-CEA7-E6D6-B682E729E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3" y="6023381"/>
                <a:ext cx="10289227" cy="720069"/>
              </a:xfrm>
              <a:prstGeom prst="rect">
                <a:avLst/>
              </a:prstGeom>
              <a:blipFill>
                <a:blip r:embed="rId8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08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08625-804F-21AB-588E-0735E0C0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E74E7-CB7F-49DC-28AA-0E4D33FC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7BD3A03-6F3A-2D2F-BA57-9D78C39357D0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7BD3A03-6F3A-2D2F-BA57-9D78C3935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1801B0B-C51D-CCF1-E3AD-26A1CC6DBA0E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406A2A3A-204D-40A5-C4D4-B27114F47A84}"/>
              </a:ext>
            </a:extLst>
          </p:cNvPr>
          <p:cNvCxnSpPr>
            <a:cxnSpLocks/>
          </p:cNvCxnSpPr>
          <p:nvPr/>
        </p:nvCxnSpPr>
        <p:spPr>
          <a:xfrm>
            <a:off x="269846" y="2432807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3B8194-1493-C906-73C3-3BB7562A85E1}"/>
                  </a:ext>
                </a:extLst>
              </p:cNvPr>
              <p:cNvSpPr txBox="1"/>
              <p:nvPr/>
            </p:nvSpPr>
            <p:spPr>
              <a:xfrm>
                <a:off x="883784" y="2703308"/>
                <a:ext cx="5892062" cy="414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3B8194-1493-C906-73C3-3BB7562A8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84" y="2703308"/>
                <a:ext cx="5892062" cy="414409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604E435-27FB-7DA4-AC05-F689161DB350}"/>
              </a:ext>
            </a:extLst>
          </p:cNvPr>
          <p:cNvSpPr txBox="1"/>
          <p:nvPr/>
        </p:nvSpPr>
        <p:spPr>
          <a:xfrm>
            <a:off x="993913" y="3438939"/>
            <a:ext cx="762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这里得到了一个结论：对于任何可测函数，结合联合与边缘的关系有：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D41862-ED19-E470-7832-94795B21FDC0}"/>
                  </a:ext>
                </a:extLst>
              </p:cNvPr>
              <p:cNvSpPr txBox="1"/>
              <p:nvPr/>
            </p:nvSpPr>
            <p:spPr>
              <a:xfrm>
                <a:off x="3932363" y="4164496"/>
                <a:ext cx="4327275" cy="394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D41862-ED19-E470-7832-94795B21F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63" y="4164496"/>
                <a:ext cx="4327275" cy="39466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289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3703-9334-E6BC-7113-0AF252117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>
            <a:extLst>
              <a:ext uri="{FF2B5EF4-FFF2-40B4-BE49-F238E27FC236}">
                <a16:creationId xmlns:a16="http://schemas.microsoft.com/office/drawing/2014/main" id="{9857A0B1-52DC-F60D-E51C-B928C430B73F}"/>
              </a:ext>
            </a:extLst>
          </p:cNvPr>
          <p:cNvSpPr/>
          <p:nvPr/>
        </p:nvSpPr>
        <p:spPr>
          <a:xfrm>
            <a:off x="815009" y="3518452"/>
            <a:ext cx="5496339" cy="526774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9D565E-0E5C-322B-CF16-E62A5697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EB90462-04EA-F23A-2448-9AB0A707819D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EB90462-04EA-F23A-2448-9AB0A7078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B277B3A-E8A1-0FB0-A319-9BC25CC9D0A3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BF46BFE-5AE0-46B1-FF26-CC5D56E4FDB5}"/>
              </a:ext>
            </a:extLst>
          </p:cNvPr>
          <p:cNvCxnSpPr>
            <a:cxnSpLocks/>
          </p:cNvCxnSpPr>
          <p:nvPr/>
        </p:nvCxnSpPr>
        <p:spPr>
          <a:xfrm>
            <a:off x="269846" y="2432807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AB61977-A795-DB58-1CAD-2DF38527A36E}"/>
                  </a:ext>
                </a:extLst>
              </p:cNvPr>
              <p:cNvSpPr txBox="1"/>
              <p:nvPr/>
            </p:nvSpPr>
            <p:spPr>
              <a:xfrm>
                <a:off x="496957" y="2432807"/>
                <a:ext cx="8608703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AB61977-A795-DB58-1CAD-2DF38527A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57" y="2432807"/>
                <a:ext cx="8608703" cy="871457"/>
              </a:xfrm>
              <a:prstGeom prst="rect">
                <a:avLst/>
              </a:prstGeom>
              <a:blipFill>
                <a:blip r:embed="rId4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FF39EB-C2B3-BA5C-629C-C457075B2EEA}"/>
                  </a:ext>
                </a:extLst>
              </p:cNvPr>
              <p:cNvSpPr txBox="1"/>
              <p:nvPr/>
            </p:nvSpPr>
            <p:spPr>
              <a:xfrm>
                <a:off x="496957" y="3304264"/>
                <a:ext cx="11583812" cy="87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prior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FF39EB-C2B3-BA5C-629C-C457075B2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57" y="3304264"/>
                <a:ext cx="11583812" cy="871457"/>
              </a:xfrm>
              <a:prstGeom prst="rect">
                <a:avLst/>
              </a:prstGeom>
              <a:blipFill>
                <a:blip r:embed="rId5"/>
                <a:stretch>
                  <a:fillRect t="-95652" b="-150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F558B0C6-F396-0F11-F42E-1DE35F6AF6E2}"/>
              </a:ext>
            </a:extLst>
          </p:cNvPr>
          <p:cNvSpPr txBox="1"/>
          <p:nvPr/>
        </p:nvSpPr>
        <p:spPr>
          <a:xfrm>
            <a:off x="834887" y="433346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第一项完成，接下来处理第二项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4D0604-1C89-9EA9-0778-8CB89BB3D754}"/>
                  </a:ext>
                </a:extLst>
              </p:cNvPr>
              <p:cNvSpPr txBox="1"/>
              <p:nvPr/>
            </p:nvSpPr>
            <p:spPr>
              <a:xfrm>
                <a:off x="2353020" y="5118652"/>
                <a:ext cx="748596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,⋯,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4D0604-1C89-9EA9-0778-8CB89BB3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20" y="5118652"/>
                <a:ext cx="7485960" cy="871264"/>
              </a:xfrm>
              <a:prstGeom prst="rect">
                <a:avLst/>
              </a:prstGeom>
              <a:blipFill>
                <a:blip r:embed="rId6"/>
                <a:stretch>
                  <a:fillRect t="-95652" b="-150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642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3E6E-2CD7-243E-4FFF-7F92D0E59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96ACF-DA52-0F7D-A98C-FDC6DF2A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510E166-F210-CB79-729C-EDFFDCF6BFE9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510E166-F210-CB79-729C-EDFFDCF6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ED32A8C-DCA4-5D29-EA17-B75A61513C97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1622CF7-AE8C-612F-32B8-64072CB5A33E}"/>
                  </a:ext>
                </a:extLst>
              </p:cNvPr>
              <p:cNvSpPr txBox="1"/>
              <p:nvPr/>
            </p:nvSpPr>
            <p:spPr>
              <a:xfrm>
                <a:off x="918716" y="2604872"/>
                <a:ext cx="748596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,⋯,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1622CF7-AE8C-612F-32B8-64072CB5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16" y="2604872"/>
                <a:ext cx="7485960" cy="871264"/>
              </a:xfrm>
              <a:prstGeom prst="rect">
                <a:avLst/>
              </a:prstGeom>
              <a:blipFill>
                <a:blip r:embed="rId4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359D1EA-B2FA-D68A-0809-75CCC2C10C47}"/>
              </a:ext>
            </a:extLst>
          </p:cNvPr>
          <p:cNvCxnSpPr>
            <a:cxnSpLocks/>
          </p:cNvCxnSpPr>
          <p:nvPr/>
        </p:nvCxnSpPr>
        <p:spPr>
          <a:xfrm>
            <a:off x="269846" y="2432807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319298F-3354-54C6-08E5-7610A64E1B56}"/>
                  </a:ext>
                </a:extLst>
              </p:cNvPr>
              <p:cNvSpPr txBox="1"/>
              <p:nvPr/>
            </p:nvSpPr>
            <p:spPr>
              <a:xfrm>
                <a:off x="1143000" y="3707296"/>
                <a:ext cx="7059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关注下：</a:t>
                </a:r>
                <a:r>
                  <a:rPr kumimoji="1" lang="en-US" altLang="zh-CN" dirty="0">
                    <a:solidFill>
                      <a:schemeClr val="bg1"/>
                    </a:solidFill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𝑞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,⋯,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𝐿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⋯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𝐿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𝐿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319298F-3354-54C6-08E5-7610A64E1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707296"/>
                <a:ext cx="7059112" cy="369332"/>
              </a:xfrm>
              <a:prstGeom prst="rect">
                <a:avLst/>
              </a:prstGeom>
              <a:blipFill>
                <a:blip r:embed="rId5"/>
                <a:stretch>
                  <a:fillRect l="-899"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8FC479B-D996-39BB-9EF9-5C24D0DC4C6B}"/>
              </a:ext>
            </a:extLst>
          </p:cNvPr>
          <p:cNvSpPr txBox="1"/>
          <p:nvPr/>
        </p:nvSpPr>
        <p:spPr>
          <a:xfrm>
            <a:off x="1192696" y="43533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所以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8082D14-8285-CCCE-96CD-87F6615C2374}"/>
                  </a:ext>
                </a:extLst>
              </p:cNvPr>
              <p:cNvSpPr txBox="1"/>
              <p:nvPr/>
            </p:nvSpPr>
            <p:spPr>
              <a:xfrm>
                <a:off x="1805497" y="4151905"/>
                <a:ext cx="9886104" cy="77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,⋯,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i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8082D14-8285-CCCE-96CD-87F6615C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497" y="4151905"/>
                <a:ext cx="9886104" cy="772199"/>
              </a:xfrm>
              <a:prstGeom prst="rect">
                <a:avLst/>
              </a:prstGeom>
              <a:blipFill>
                <a:blip r:embed="rId6"/>
                <a:stretch>
                  <a:fillRect t="-135484" b="-20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D993331A-11EC-72EA-2F75-1CB5F6B5B774}"/>
              </a:ext>
            </a:extLst>
          </p:cNvPr>
          <p:cNvSpPr txBox="1"/>
          <p:nvPr/>
        </p:nvSpPr>
        <p:spPr>
          <a:xfrm>
            <a:off x="1192696" y="5205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代入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930688-BBB5-D79E-09C2-C2F9F2BBE18A}"/>
                  </a:ext>
                </a:extLst>
              </p:cNvPr>
              <p:cNvSpPr txBox="1"/>
              <p:nvPr/>
            </p:nvSpPr>
            <p:spPr>
              <a:xfrm>
                <a:off x="2043353" y="4999381"/>
                <a:ext cx="8474756" cy="77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2930688-BBB5-D79E-09C2-C2F9F2BBE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353" y="4999381"/>
                <a:ext cx="8474756" cy="772199"/>
              </a:xfrm>
              <a:prstGeom prst="rect">
                <a:avLst/>
              </a:prstGeom>
              <a:blipFill>
                <a:blip r:embed="rId7"/>
                <a:stretch>
                  <a:fillRect l="-6577" t="-135484" b="-20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04D6EB5-4A8E-CB71-53E0-F48050EBC952}"/>
                  </a:ext>
                </a:extLst>
              </p:cNvPr>
              <p:cNvSpPr txBox="1"/>
              <p:nvPr/>
            </p:nvSpPr>
            <p:spPr>
              <a:xfrm>
                <a:off x="1192696" y="5940062"/>
                <a:ext cx="3226845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只是和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有关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04D6EB5-4A8E-CB71-53E0-F48050EBC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696" y="5940062"/>
                <a:ext cx="3226845" cy="394082"/>
              </a:xfrm>
              <a:prstGeom prst="rect">
                <a:avLst/>
              </a:prstGeom>
              <a:blipFill>
                <a:blip r:embed="rId8"/>
                <a:stretch>
                  <a:fillRect t="-6250" r="-787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B9D59596-6865-0F2B-1685-814D546A88C6}"/>
              </a:ext>
            </a:extLst>
          </p:cNvPr>
          <p:cNvSpPr txBox="1"/>
          <p:nvPr/>
        </p:nvSpPr>
        <p:spPr>
          <a:xfrm>
            <a:off x="8054108" y="37449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马尔可夫性质</a:t>
            </a:r>
          </a:p>
        </p:txBody>
      </p:sp>
    </p:spTree>
    <p:extLst>
      <p:ext uri="{BB962C8B-B14F-4D97-AF65-F5344CB8AC3E}">
        <p14:creationId xmlns:p14="http://schemas.microsoft.com/office/powerpoint/2010/main" val="2423576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3DAB-7ECA-A3E3-1C1E-6D75FFAC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7328F-2785-20C0-F691-D2D118F0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FA14969-5930-9C4E-1A7B-289F1CA0B00F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FA14969-5930-9C4E-1A7B-289F1CA0B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AA7FADE-B0D7-1E53-2A7B-CA1BFE8DCF21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A05585C4-4C86-C25C-B75C-8A4C8D5AEFBA}"/>
              </a:ext>
            </a:extLst>
          </p:cNvPr>
          <p:cNvCxnSpPr>
            <a:cxnSpLocks/>
          </p:cNvCxnSpPr>
          <p:nvPr/>
        </p:nvCxnSpPr>
        <p:spPr>
          <a:xfrm>
            <a:off x="269846" y="2432807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F575159-8A33-02BC-FDAE-645BD8157261}"/>
              </a:ext>
            </a:extLst>
          </p:cNvPr>
          <p:cNvSpPr txBox="1"/>
          <p:nvPr/>
        </p:nvSpPr>
        <p:spPr>
          <a:xfrm>
            <a:off x="678426" y="27790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代入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90E174C-12F8-95BB-5A59-B97F8454AA13}"/>
                  </a:ext>
                </a:extLst>
              </p:cNvPr>
              <p:cNvSpPr txBox="1"/>
              <p:nvPr/>
            </p:nvSpPr>
            <p:spPr>
              <a:xfrm>
                <a:off x="1529083" y="2573156"/>
                <a:ext cx="8474756" cy="77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90E174C-12F8-95BB-5A59-B97F8454A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83" y="2573156"/>
                <a:ext cx="8474756" cy="772199"/>
              </a:xfrm>
              <a:prstGeom prst="rect">
                <a:avLst/>
              </a:prstGeom>
              <a:blipFill>
                <a:blip r:embed="rId4"/>
                <a:stretch>
                  <a:fillRect l="-6737" t="-135484" b="-20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3079A0-F137-1EB5-98D6-878B78C12C09}"/>
                  </a:ext>
                </a:extLst>
              </p:cNvPr>
              <p:cNvSpPr txBox="1"/>
              <p:nvPr/>
            </p:nvSpPr>
            <p:spPr>
              <a:xfrm>
                <a:off x="678426" y="3513837"/>
                <a:ext cx="3226845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只是和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有关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3079A0-F137-1EB5-98D6-878B78C12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3513837"/>
                <a:ext cx="3226845" cy="394082"/>
              </a:xfrm>
              <a:prstGeom prst="rect">
                <a:avLst/>
              </a:prstGeom>
              <a:blipFill>
                <a:blip r:embed="rId5"/>
                <a:stretch>
                  <a:fillRect t="-6250" r="-784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15F0FF-F91E-61D9-74AD-98B7226E06B9}"/>
                  </a:ext>
                </a:extLst>
              </p:cNvPr>
              <p:cNvSpPr txBox="1"/>
              <p:nvPr/>
            </p:nvSpPr>
            <p:spPr>
              <a:xfrm>
                <a:off x="371292" y="4070580"/>
                <a:ext cx="11449416" cy="696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16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kumimoji="1" lang="en-US" altLang="zh-CN" sz="16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15F0FF-F91E-61D9-74AD-98B7226E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92" y="4070580"/>
                <a:ext cx="11449416" cy="696729"/>
              </a:xfrm>
              <a:prstGeom prst="rect">
                <a:avLst/>
              </a:prstGeom>
              <a:blipFill>
                <a:blip r:embed="rId6"/>
                <a:stretch>
                  <a:fillRect l="-4324" t="-132143" b="-196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71B446B5-CFA3-1D9C-3AB8-36BDEF91E123}"/>
              </a:ext>
            </a:extLst>
          </p:cNvPr>
          <p:cNvSpPr txBox="1"/>
          <p:nvPr/>
        </p:nvSpPr>
        <p:spPr>
          <a:xfrm>
            <a:off x="371292" y="4965341"/>
            <a:ext cx="627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这里我们要详细解释下边缘化和</a:t>
            </a:r>
            <a:r>
              <a:rPr kumimoji="1" lang="en-US" altLang="zh-CN" dirty="0" err="1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Beyes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公式的结合使用问题。</a:t>
            </a:r>
          </a:p>
        </p:txBody>
      </p:sp>
    </p:spTree>
    <p:extLst>
      <p:ext uri="{BB962C8B-B14F-4D97-AF65-F5344CB8AC3E}">
        <p14:creationId xmlns:p14="http://schemas.microsoft.com/office/powerpoint/2010/main" val="24264111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5F38C-4AA7-D055-43BA-FC49B10C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Marginalization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A711124-59AA-4224-1EB2-14C35FB85D12}"/>
                  </a:ext>
                </a:extLst>
              </p:cNvPr>
              <p:cNvSpPr txBox="1"/>
              <p:nvPr/>
            </p:nvSpPr>
            <p:spPr>
              <a:xfrm>
                <a:off x="932873" y="1431636"/>
                <a:ext cx="10409382" cy="4844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假设有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随机变量：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,⋯,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，有概率密度函数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𝑝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,⋯,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如果对概率密度函数积分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: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 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1: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=1</m:t>
                      </m:r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现在如果，积分变量少一个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，那么最终的积分结果一定与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有关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: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−1,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+1: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: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−1,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+1: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现在去除掉两个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，则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nary>
                                    <m:nary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⋯</m:t>
                                      </m:r>
                                      <m:nary>
                                        <m:nary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,⋯,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𝑁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d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⋯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dx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A711124-59AA-4224-1EB2-14C35FB85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73" y="1431636"/>
                <a:ext cx="10409382" cy="4844788"/>
              </a:xfrm>
              <a:prstGeom prst="rect">
                <a:avLst/>
              </a:prstGeom>
              <a:blipFill>
                <a:blip r:embed="rId2"/>
                <a:stretch>
                  <a:fillRect l="-487" b="-32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2596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7DFCD-EABF-D707-8E1B-596BD8C09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94B88-4E73-D6FB-2CB7-8E071C2D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Marginalization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71DF4D-4103-1A7D-2429-F0A489AC587D}"/>
                  </a:ext>
                </a:extLst>
              </p:cNvPr>
              <p:cNvSpPr txBox="1"/>
              <p:nvPr/>
            </p:nvSpPr>
            <p:spPr>
              <a:xfrm>
                <a:off x="932873" y="1431636"/>
                <a:ext cx="10409382" cy="19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nary>
                                    <m:nary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⋯</m:t>
                                      </m:r>
                                      <m:nary>
                                        <m:nary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,⋯,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Microsoft YaHei" panose="020B0503020204020204" pitchFamily="34" charset="-122"/>
                                                      <a:cs typeface="Calibri" panose="020F0502020204030204" pitchFamily="34" charset="0"/>
                                                    </a:rPr>
                                                    <m:t>𝑁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d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⋯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dx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现在再加一个条件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，则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71DF4D-4103-1A7D-2429-F0A489AC5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73" y="1431636"/>
                <a:ext cx="10409382" cy="1951368"/>
              </a:xfrm>
              <a:prstGeom prst="rect">
                <a:avLst/>
              </a:prstGeom>
              <a:blipFill>
                <a:blip r:embed="rId2"/>
                <a:stretch>
                  <a:fillRect l="-487" t="-36774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ACC828-A90A-AAD1-1D96-3ED9C35AB8F9}"/>
                  </a:ext>
                </a:extLst>
              </p:cNvPr>
              <p:cNvSpPr txBox="1"/>
              <p:nvPr/>
            </p:nvSpPr>
            <p:spPr>
              <a:xfrm>
                <a:off x="932873" y="3429000"/>
                <a:ext cx="9848850" cy="62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14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kumimoji="1" lang="en-US" altLang="zh-CN" sz="14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ACC828-A90A-AAD1-1D96-3ED9C35A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73" y="3429000"/>
                <a:ext cx="9848850" cy="621132"/>
              </a:xfrm>
              <a:prstGeom prst="rect">
                <a:avLst/>
              </a:prstGeom>
              <a:blipFill>
                <a:blip r:embed="rId3"/>
                <a:stretch>
                  <a:fillRect l="-6178" t="-132653" b="-197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1E0FF92-CC54-B03A-A5A0-5BC4A6ABBCFE}"/>
                  </a:ext>
                </a:extLst>
              </p:cNvPr>
              <p:cNvSpPr txBox="1"/>
              <p:nvPr/>
            </p:nvSpPr>
            <p:spPr>
              <a:xfrm>
                <a:off x="932873" y="4271137"/>
                <a:ext cx="5082097" cy="775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1E0FF92-CC54-B03A-A5A0-5BC4A6ABB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73" y="4271137"/>
                <a:ext cx="5082097" cy="775597"/>
              </a:xfrm>
              <a:prstGeom prst="rect">
                <a:avLst/>
              </a:prstGeom>
              <a:blipFill>
                <a:blip r:embed="rId4"/>
                <a:stretch>
                  <a:fillRect l="-12219" t="-137097" b="-20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7D0976C-6666-66EC-9D66-CF1A3A650CB1}"/>
                  </a:ext>
                </a:extLst>
              </p:cNvPr>
              <p:cNvSpPr txBox="1"/>
              <p:nvPr/>
            </p:nvSpPr>
            <p:spPr>
              <a:xfrm>
                <a:off x="932873" y="5267739"/>
                <a:ext cx="3816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接下来使用公式，计算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7D0976C-6666-66EC-9D66-CF1A3A65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73" y="5267739"/>
                <a:ext cx="3816686" cy="369332"/>
              </a:xfrm>
              <a:prstGeom prst="rect">
                <a:avLst/>
              </a:prstGeom>
              <a:blipFill>
                <a:blip r:embed="rId5"/>
                <a:stretch>
                  <a:fillRect l="-1329"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6FA33D-5286-DD68-8525-0EA537CCDEC6}"/>
                  </a:ext>
                </a:extLst>
              </p:cNvPr>
              <p:cNvSpPr txBox="1"/>
              <p:nvPr/>
            </p:nvSpPr>
            <p:spPr>
              <a:xfrm>
                <a:off x="3924637" y="6033053"/>
                <a:ext cx="4342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6FA33D-5286-DD68-8525-0EA537CCD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637" y="6033053"/>
                <a:ext cx="434272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9971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7D4EE-EE25-8E6B-B36B-29E13AB23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8DB0B-5069-3FE9-0A3D-2BED5C89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BBA76FC-0542-E8E1-D43F-43A096379102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BBA76FC-0542-E8E1-D43F-43A096379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7B15D77-BFC3-7516-9F7B-4071E297DB80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886E3C33-5AF2-1789-3B50-650FDAF22A46}"/>
              </a:ext>
            </a:extLst>
          </p:cNvPr>
          <p:cNvCxnSpPr>
            <a:cxnSpLocks/>
          </p:cNvCxnSpPr>
          <p:nvPr/>
        </p:nvCxnSpPr>
        <p:spPr>
          <a:xfrm>
            <a:off x="269846" y="2432807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7A93D91-C0CD-5F0A-2A33-077BCD3AF0B7}"/>
                  </a:ext>
                </a:extLst>
              </p:cNvPr>
              <p:cNvSpPr txBox="1"/>
              <p:nvPr/>
            </p:nvSpPr>
            <p:spPr>
              <a:xfrm>
                <a:off x="803664" y="2432807"/>
                <a:ext cx="9848850" cy="62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14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kumimoji="1" lang="en-US" altLang="zh-CN" sz="14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7A93D91-C0CD-5F0A-2A33-077BCD3AF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64" y="2432807"/>
                <a:ext cx="9848850" cy="621132"/>
              </a:xfrm>
              <a:prstGeom prst="rect">
                <a:avLst/>
              </a:prstGeom>
              <a:blipFill>
                <a:blip r:embed="rId4"/>
                <a:stretch>
                  <a:fillRect l="-6186" t="-130000" b="-19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1D57CC-3F80-9762-7CDC-5C0FC4A2E2C0}"/>
                  </a:ext>
                </a:extLst>
              </p:cNvPr>
              <p:cNvSpPr txBox="1"/>
              <p:nvPr/>
            </p:nvSpPr>
            <p:spPr>
              <a:xfrm>
                <a:off x="803664" y="3274944"/>
                <a:ext cx="5082097" cy="775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1D57CC-3F80-9762-7CDC-5C0FC4A2E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64" y="3274944"/>
                <a:ext cx="5082097" cy="775597"/>
              </a:xfrm>
              <a:prstGeom prst="rect">
                <a:avLst/>
              </a:prstGeom>
              <a:blipFill>
                <a:blip r:embed="rId5"/>
                <a:stretch>
                  <a:fillRect l="-12219" t="-135484" b="-20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7462B31-D5FA-C5E3-4A3B-81CC7C762787}"/>
                  </a:ext>
                </a:extLst>
              </p:cNvPr>
              <p:cNvSpPr txBox="1"/>
              <p:nvPr/>
            </p:nvSpPr>
            <p:spPr>
              <a:xfrm>
                <a:off x="803664" y="4271546"/>
                <a:ext cx="3816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接下来使用公式，计算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𝑞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7462B31-D5FA-C5E3-4A3B-81CC7C762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64" y="4271546"/>
                <a:ext cx="3816686" cy="369332"/>
              </a:xfrm>
              <a:prstGeom prst="rect">
                <a:avLst/>
              </a:prstGeom>
              <a:blipFill>
                <a:blip r:embed="rId6"/>
                <a:stretch>
                  <a:fillRect l="-1329" t="-66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8D302A6-2054-9141-012E-490DF59DB3A1}"/>
                  </a:ext>
                </a:extLst>
              </p:cNvPr>
              <p:cNvSpPr txBox="1"/>
              <p:nvPr/>
            </p:nvSpPr>
            <p:spPr>
              <a:xfrm>
                <a:off x="3795428" y="5036860"/>
                <a:ext cx="4342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8D302A6-2054-9141-012E-490DF59D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28" y="5036860"/>
                <a:ext cx="4342727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65EE89C-5568-4C89-8F07-FFC775A5DDC4}"/>
                  </a:ext>
                </a:extLst>
              </p:cNvPr>
              <p:cNvSpPr txBox="1"/>
              <p:nvPr/>
            </p:nvSpPr>
            <p:spPr>
              <a:xfrm>
                <a:off x="698593" y="5715000"/>
                <a:ext cx="10794815" cy="775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65EE89C-5568-4C89-8F07-FFC775A5D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93" y="5715000"/>
                <a:ext cx="10794815" cy="775597"/>
              </a:xfrm>
              <a:prstGeom prst="rect">
                <a:avLst/>
              </a:prstGeom>
              <a:blipFill>
                <a:blip r:embed="rId8"/>
                <a:stretch>
                  <a:fillRect l="-7765" t="-137097" b="-20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8929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234B1-1DC8-76C9-B51F-0971B35D9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DA00E-7862-F37F-A5D2-0159D8A4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17F237A-CB7E-CF6A-69CF-9AC4247372E3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17F237A-CB7E-CF6A-69CF-9AC424737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9BE564D-A00C-5BF6-DC31-253CB2B2E91E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2D401F8A-39DC-1BC0-3AD7-CE9FC64C688A}"/>
              </a:ext>
            </a:extLst>
          </p:cNvPr>
          <p:cNvCxnSpPr>
            <a:cxnSpLocks/>
          </p:cNvCxnSpPr>
          <p:nvPr/>
        </p:nvCxnSpPr>
        <p:spPr>
          <a:xfrm>
            <a:off x="269846" y="2432807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D283F6-F88C-02DF-F8AD-6461F0E71E01}"/>
                  </a:ext>
                </a:extLst>
              </p:cNvPr>
              <p:cNvSpPr txBox="1"/>
              <p:nvPr/>
            </p:nvSpPr>
            <p:spPr>
              <a:xfrm>
                <a:off x="678426" y="2432807"/>
                <a:ext cx="9848850" cy="62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nary>
                                <m:nary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⋯</m:t>
                                  </m:r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𝐿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14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kumimoji="1" lang="en-US" altLang="zh-CN" sz="14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⋯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1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D283F6-F88C-02DF-F8AD-6461F0E71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2432807"/>
                <a:ext cx="9848850" cy="621132"/>
              </a:xfrm>
              <a:prstGeom prst="rect">
                <a:avLst/>
              </a:prstGeom>
              <a:blipFill>
                <a:blip r:embed="rId4"/>
                <a:stretch>
                  <a:fillRect l="-6186" t="-130000" b="-19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E47CB1B-5F74-E91E-DF11-155D902046B5}"/>
                  </a:ext>
                </a:extLst>
              </p:cNvPr>
              <p:cNvSpPr txBox="1"/>
              <p:nvPr/>
            </p:nvSpPr>
            <p:spPr>
              <a:xfrm>
                <a:off x="678426" y="3176693"/>
                <a:ext cx="10794815" cy="775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E47CB1B-5F74-E91E-DF11-155D90204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3176693"/>
                <a:ext cx="10794815" cy="775597"/>
              </a:xfrm>
              <a:prstGeom prst="rect">
                <a:avLst/>
              </a:prstGeom>
              <a:blipFill>
                <a:blip r:embed="rId5"/>
                <a:stretch>
                  <a:fillRect l="-7638" t="-137097" b="-20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8CAF0B-9A3B-8BB3-8981-56B76EF923A4}"/>
                  </a:ext>
                </a:extLst>
              </p:cNvPr>
              <p:cNvSpPr txBox="1"/>
              <p:nvPr/>
            </p:nvSpPr>
            <p:spPr>
              <a:xfrm>
                <a:off x="678426" y="4075044"/>
                <a:ext cx="9092361" cy="676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8CAF0B-9A3B-8BB3-8981-56B76EF92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4075044"/>
                <a:ext cx="9092361" cy="676917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6854EAB-2986-9832-0135-E814E4E5DF88}"/>
                  </a:ext>
                </a:extLst>
              </p:cNvPr>
              <p:cNvSpPr txBox="1"/>
              <p:nvPr/>
            </p:nvSpPr>
            <p:spPr>
              <a:xfrm>
                <a:off x="141806" y="5029201"/>
                <a:ext cx="11908388" cy="775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nary>
                        <m:naryPr>
                          <m:ctrlPr>
                            <a:rPr kumimoji="1"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6854EAB-2986-9832-0135-E814E4E5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06" y="5029201"/>
                <a:ext cx="11908388" cy="775597"/>
              </a:xfrm>
              <a:prstGeom prst="rect">
                <a:avLst/>
              </a:prstGeom>
              <a:blipFill>
                <a:blip r:embed="rId7"/>
                <a:stretch>
                  <a:fillRect l="-4691" t="-139344" b="-20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8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5816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642C-7B3D-F153-AE3D-3E8AFD59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B5F85-469D-D730-38BC-7FD1C95B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940039-851D-795F-67E9-3F89B163B19D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940039-851D-795F-67E9-3F89B163B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27CD24D-5616-C6C9-69EA-71C2F85F9491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C52E7CC-E04A-952C-500D-2B3D56DFF704}"/>
                  </a:ext>
                </a:extLst>
              </p:cNvPr>
              <p:cNvSpPr txBox="1"/>
              <p:nvPr/>
            </p:nvSpPr>
            <p:spPr>
              <a:xfrm>
                <a:off x="269846" y="2653058"/>
                <a:ext cx="11908388" cy="775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nary>
                        <m:naryPr>
                          <m:ctrlPr>
                            <a:rPr kumimoji="1"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C52E7CC-E04A-952C-500D-2B3D56DFF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6" y="2653058"/>
                <a:ext cx="11908388" cy="775597"/>
              </a:xfrm>
              <a:prstGeom prst="rect">
                <a:avLst/>
              </a:prstGeom>
              <a:blipFill>
                <a:blip r:embed="rId4"/>
                <a:stretch>
                  <a:fillRect l="-4686" t="-135484" b="-20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4112F14-7E01-9E2B-C0D0-39CC533AB0BC}"/>
              </a:ext>
            </a:extLst>
          </p:cNvPr>
          <p:cNvCxnSpPr>
            <a:cxnSpLocks/>
          </p:cNvCxnSpPr>
          <p:nvPr/>
        </p:nvCxnSpPr>
        <p:spPr>
          <a:xfrm>
            <a:off x="269846" y="2432807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03B0CB-4CF9-9702-BE9A-0A6E83C3899B}"/>
                  </a:ext>
                </a:extLst>
              </p:cNvPr>
              <p:cNvSpPr txBox="1"/>
              <p:nvPr/>
            </p:nvSpPr>
            <p:spPr>
              <a:xfrm>
                <a:off x="269846" y="3493497"/>
                <a:ext cx="9359678" cy="775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⇒</m:t>
                      </m:r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trlPr>
                            <a:rPr kumimoji="1"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03B0CB-4CF9-9702-BE9A-0A6E83C38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6" y="3493497"/>
                <a:ext cx="9359678" cy="775597"/>
              </a:xfrm>
              <a:prstGeom prst="rect">
                <a:avLst/>
              </a:prstGeom>
              <a:blipFill>
                <a:blip r:embed="rId5"/>
                <a:stretch>
                  <a:fillRect t="-139344" b="-20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EA21F7-3730-FFDF-C30B-EBB30A6F0F17}"/>
                  </a:ext>
                </a:extLst>
              </p:cNvPr>
              <p:cNvSpPr txBox="1"/>
              <p:nvPr/>
            </p:nvSpPr>
            <p:spPr>
              <a:xfrm>
                <a:off x="269846" y="4333936"/>
                <a:ext cx="4318426" cy="504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EA21F7-3730-FFDF-C30B-EBB30A6F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46" y="4333936"/>
                <a:ext cx="4318426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1DF75FC-61C5-0D55-AECA-E1683955539A}"/>
                  </a:ext>
                </a:extLst>
              </p:cNvPr>
              <p:cNvSpPr txBox="1"/>
              <p:nvPr/>
            </p:nvSpPr>
            <p:spPr>
              <a:xfrm>
                <a:off x="271305" y="4903596"/>
                <a:ext cx="8327408" cy="585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1DF75FC-61C5-0D55-AECA-E16839555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5" y="4903596"/>
                <a:ext cx="8327408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DAC828-055C-67C6-6FFE-B43D380E8E6B}"/>
                  </a:ext>
                </a:extLst>
              </p:cNvPr>
              <p:cNvSpPr txBox="1"/>
              <p:nvPr/>
            </p:nvSpPr>
            <p:spPr>
              <a:xfrm>
                <a:off x="304094" y="5553726"/>
                <a:ext cx="11583812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prior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EDAC828-055C-67C6-6FFE-B43D380E8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94" y="5553726"/>
                <a:ext cx="11583812" cy="871264"/>
              </a:xfrm>
              <a:prstGeom prst="rect">
                <a:avLst/>
              </a:prstGeom>
              <a:blipFill>
                <a:blip r:embed="rId8"/>
                <a:stretch>
                  <a:fillRect t="-95652" b="-1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947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5B53E-5070-DBA9-BBF2-80A551766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>
            <a:extLst>
              <a:ext uri="{FF2B5EF4-FFF2-40B4-BE49-F238E27FC236}">
                <a16:creationId xmlns:a16="http://schemas.microsoft.com/office/drawing/2014/main" id="{7B6D373B-7DBE-F8B7-CBE9-433902AB49B2}"/>
              </a:ext>
            </a:extLst>
          </p:cNvPr>
          <p:cNvSpPr/>
          <p:nvPr/>
        </p:nvSpPr>
        <p:spPr>
          <a:xfrm>
            <a:off x="4194495" y="4110606"/>
            <a:ext cx="830511" cy="444616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8273115-6D83-4555-0A7D-32ED1113CFAF}"/>
              </a:ext>
            </a:extLst>
          </p:cNvPr>
          <p:cNvSpPr/>
          <p:nvPr/>
        </p:nvSpPr>
        <p:spPr>
          <a:xfrm>
            <a:off x="4320791" y="5074418"/>
            <a:ext cx="3330924" cy="753329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80B57B8-0FCC-D9D6-12FE-C48746AE8DDC}"/>
              </a:ext>
            </a:extLst>
          </p:cNvPr>
          <p:cNvSpPr/>
          <p:nvPr/>
        </p:nvSpPr>
        <p:spPr>
          <a:xfrm>
            <a:off x="8772211" y="3861681"/>
            <a:ext cx="3413950" cy="871264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ED87718-D3C2-1BCD-68C1-B23F8A6E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FFE958-A647-512E-3F1E-99024A17F1BB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FFE958-A647-512E-3F1E-99024A17F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6777A7D-D6BB-D41B-41C1-AA0F5851834B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4A9FDAF-7EBF-6DD0-8374-83A448AC5BAC}"/>
              </a:ext>
            </a:extLst>
          </p:cNvPr>
          <p:cNvCxnSpPr>
            <a:cxnSpLocks/>
          </p:cNvCxnSpPr>
          <p:nvPr/>
        </p:nvCxnSpPr>
        <p:spPr>
          <a:xfrm>
            <a:off x="5839" y="2543339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4A84C2D-D61E-BC14-EBC8-964ABA9C54A3}"/>
                  </a:ext>
                </a:extLst>
              </p:cNvPr>
              <p:cNvSpPr txBox="1"/>
              <p:nvPr/>
            </p:nvSpPr>
            <p:spPr>
              <a:xfrm>
                <a:off x="5839" y="3861681"/>
                <a:ext cx="12180322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,⋯,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KL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4A84C2D-D61E-BC14-EBC8-964ABA9C5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" y="3861681"/>
                <a:ext cx="12180322" cy="871264"/>
              </a:xfrm>
              <a:prstGeom prst="rect">
                <a:avLst/>
              </a:prstGeom>
              <a:blipFill>
                <a:blip r:embed="rId4"/>
                <a:stretch>
                  <a:fillRect l="-5625" t="-92857" b="-1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10DCC4-5EE7-57C9-F5F4-2E38383111E1}"/>
                  </a:ext>
                </a:extLst>
              </p:cNvPr>
              <p:cNvSpPr txBox="1"/>
              <p:nvPr/>
            </p:nvSpPr>
            <p:spPr>
              <a:xfrm>
                <a:off x="5839" y="4956483"/>
                <a:ext cx="7645876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,⋯,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10DCC4-5EE7-57C9-F5F4-2E3838311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" y="4956483"/>
                <a:ext cx="7645876" cy="871264"/>
              </a:xfrm>
              <a:prstGeom prst="rect">
                <a:avLst/>
              </a:prstGeom>
              <a:blipFill>
                <a:blip r:embed="rId5"/>
                <a:stretch>
                  <a:fillRect t="-95652" b="-1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9BABD4-AE7D-83E3-B892-B20D46DF8BC2}"/>
                  </a:ext>
                </a:extLst>
              </p:cNvPr>
              <p:cNvSpPr txBox="1"/>
              <p:nvPr/>
            </p:nvSpPr>
            <p:spPr>
              <a:xfrm>
                <a:off x="5839" y="2766878"/>
                <a:ext cx="11583812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prior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accent4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accent4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accent4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accent4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accent4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accent4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accent4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accent4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accent4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accent4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accent4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accent4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accent4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accent4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kumimoji="1" lang="en-US" altLang="zh-CN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solidFill>
                                            <a:schemeClr val="accent6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i="1">
                                              <a:solidFill>
                                                <a:schemeClr val="accent6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9BABD4-AE7D-83E3-B892-B20D46DF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" y="2766878"/>
                <a:ext cx="11583812" cy="871264"/>
              </a:xfrm>
              <a:prstGeom prst="rect">
                <a:avLst/>
              </a:prstGeom>
              <a:blipFill>
                <a:blip r:embed="rId6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658A0670-472D-7FEC-7A6B-51FC996EEED0}"/>
              </a:ext>
            </a:extLst>
          </p:cNvPr>
          <p:cNvCxnSpPr>
            <a:stCxn id="16" idx="3"/>
            <a:endCxn id="15" idx="2"/>
          </p:cNvCxnSpPr>
          <p:nvPr/>
        </p:nvCxnSpPr>
        <p:spPr>
          <a:xfrm flipV="1">
            <a:off x="7651715" y="4732945"/>
            <a:ext cx="2827471" cy="71813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3340A9E-CEF2-5EB6-5897-5AA5492EEB6A}"/>
              </a:ext>
            </a:extLst>
          </p:cNvPr>
          <p:cNvSpPr txBox="1"/>
          <p:nvPr/>
        </p:nvSpPr>
        <p:spPr>
          <a:xfrm>
            <a:off x="9063613" y="55466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抵消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894867-61E2-4BBF-7901-17FAE8953E1C}"/>
              </a:ext>
            </a:extLst>
          </p:cNvPr>
          <p:cNvSpPr txBox="1"/>
          <p:nvPr/>
        </p:nvSpPr>
        <p:spPr>
          <a:xfrm>
            <a:off x="4194495" y="3833607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要想忽略它，必须把第一项剔除</a:t>
            </a:r>
          </a:p>
        </p:txBody>
      </p:sp>
    </p:spTree>
    <p:extLst>
      <p:ext uri="{BB962C8B-B14F-4D97-AF65-F5344CB8AC3E}">
        <p14:creationId xmlns:p14="http://schemas.microsoft.com/office/powerpoint/2010/main" val="7501423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256B8-DC16-AC1D-074D-B2BCB902F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>
            <a:extLst>
              <a:ext uri="{FF2B5EF4-FFF2-40B4-BE49-F238E27FC236}">
                <a16:creationId xmlns:a16="http://schemas.microsoft.com/office/drawing/2014/main" id="{E11474F0-D2E9-99A0-D11B-90B7C8374739}"/>
              </a:ext>
            </a:extLst>
          </p:cNvPr>
          <p:cNvSpPr/>
          <p:nvPr/>
        </p:nvSpPr>
        <p:spPr>
          <a:xfrm>
            <a:off x="8874985" y="4134300"/>
            <a:ext cx="1084384" cy="616079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1E3957A8-2537-24FA-D30A-CE0F9D7E9713}"/>
              </a:ext>
            </a:extLst>
          </p:cNvPr>
          <p:cNvSpPr/>
          <p:nvPr/>
        </p:nvSpPr>
        <p:spPr>
          <a:xfrm>
            <a:off x="8102774" y="3425532"/>
            <a:ext cx="1084384" cy="616079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5B9B6A4-4B5D-31FA-D3E4-B44BCA6B94B3}"/>
              </a:ext>
            </a:extLst>
          </p:cNvPr>
          <p:cNvSpPr/>
          <p:nvPr/>
        </p:nvSpPr>
        <p:spPr>
          <a:xfrm>
            <a:off x="3458308" y="3422123"/>
            <a:ext cx="1084384" cy="616079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B58F28-5BF0-7C32-3186-F75B367084DD}"/>
              </a:ext>
            </a:extLst>
          </p:cNvPr>
          <p:cNvSpPr/>
          <p:nvPr/>
        </p:nvSpPr>
        <p:spPr>
          <a:xfrm>
            <a:off x="4167554" y="4134300"/>
            <a:ext cx="870438" cy="624254"/>
          </a:xfrm>
          <a:prstGeom prst="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227F224-3341-B90E-8A32-3EA85E8F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CD85AA0-DF9A-C723-42A0-5CF395D2B365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CD85AA0-DF9A-C723-42A0-5CF395D2B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5642E53-E4E4-0F93-5BBD-B97CA86E063D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239EBDA5-CC44-19A1-D72C-75529F15CC11}"/>
              </a:ext>
            </a:extLst>
          </p:cNvPr>
          <p:cNvCxnSpPr>
            <a:cxnSpLocks/>
          </p:cNvCxnSpPr>
          <p:nvPr/>
        </p:nvCxnSpPr>
        <p:spPr>
          <a:xfrm>
            <a:off x="269846" y="2432807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9A35083-4DDB-C73D-8A16-16A179C7BFD0}"/>
                  </a:ext>
                </a:extLst>
              </p:cNvPr>
              <p:cNvSpPr txBox="1"/>
              <p:nvPr/>
            </p:nvSpPr>
            <p:spPr>
              <a:xfrm>
                <a:off x="4098930" y="3576537"/>
                <a:ext cx="517385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→⋯→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→⋯→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←⋯←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←⋯←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9A35083-4DDB-C73D-8A16-16A179C7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930" y="3576537"/>
                <a:ext cx="5173852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8F5CE47-F2AA-A3E0-4F7F-880CF4CDADC5}"/>
                  </a:ext>
                </a:extLst>
              </p:cNvPr>
              <p:cNvSpPr txBox="1"/>
              <p:nvPr/>
            </p:nvSpPr>
            <p:spPr>
              <a:xfrm>
                <a:off x="2656001" y="3668870"/>
                <a:ext cx="369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8F5CE47-F2AA-A3E0-4F7F-880CF4CD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001" y="3668870"/>
                <a:ext cx="369588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B1E8E79-C64D-BB73-5790-AB154EF6B1D3}"/>
                  </a:ext>
                </a:extLst>
              </p:cNvPr>
              <p:cNvSpPr txBox="1"/>
              <p:nvPr/>
            </p:nvSpPr>
            <p:spPr>
              <a:xfrm>
                <a:off x="2656001" y="4038202"/>
                <a:ext cx="368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𝑝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B1E8E79-C64D-BB73-5790-AB154EF6B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001" y="4038202"/>
                <a:ext cx="368627" cy="369332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36A3C57-2FBA-4153-8236-322B47429D56}"/>
                  </a:ext>
                </a:extLst>
              </p:cNvPr>
              <p:cNvSpPr txBox="1"/>
              <p:nvPr/>
            </p:nvSpPr>
            <p:spPr>
              <a:xfrm>
                <a:off x="4169327" y="4465076"/>
                <a:ext cx="874085" cy="293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36A3C57-2FBA-4153-8236-322B4742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327" y="4465076"/>
                <a:ext cx="874085" cy="2934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C76AA46-6A51-2982-E269-973029F15B96}"/>
                  </a:ext>
                </a:extLst>
              </p:cNvPr>
              <p:cNvSpPr txBox="1"/>
              <p:nvPr/>
            </p:nvSpPr>
            <p:spPr>
              <a:xfrm>
                <a:off x="3458308" y="3671801"/>
                <a:ext cx="846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→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C76AA46-6A51-2982-E269-973029F15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308" y="3671801"/>
                <a:ext cx="8460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A05050F-C0C2-571E-092E-8D2D26B3920E}"/>
                  </a:ext>
                </a:extLst>
              </p:cNvPr>
              <p:cNvSpPr txBox="1"/>
              <p:nvPr/>
            </p:nvSpPr>
            <p:spPr>
              <a:xfrm>
                <a:off x="3565317" y="3422285"/>
                <a:ext cx="8703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A05050F-C0C2-571E-092E-8D2D26B39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317" y="3422285"/>
                <a:ext cx="870366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381AB32F-CF05-689D-7640-061AB7A8BC1B}"/>
              </a:ext>
            </a:extLst>
          </p:cNvPr>
          <p:cNvSpPr txBox="1"/>
          <p:nvPr/>
        </p:nvSpPr>
        <p:spPr>
          <a:xfrm>
            <a:off x="3578755" y="33514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不存在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963DD8E-0E36-5F8E-E0B4-C30698251A41}"/>
                  </a:ext>
                </a:extLst>
              </p:cNvPr>
              <p:cNvSpPr txBox="1"/>
              <p:nvPr/>
            </p:nvSpPr>
            <p:spPr>
              <a:xfrm>
                <a:off x="2771975" y="2696308"/>
                <a:ext cx="1156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b="0" dirty="0">
                    <a:solidFill>
                      <a:schemeClr val="bg1"/>
                    </a:solidFill>
                    <a:ea typeface="Microsoft YaHei" panose="020B0503020204020204" pitchFamily="34" charset="-122"/>
                    <a:cs typeface="Calibri" panose="020F050202020403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𝑖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时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963DD8E-0E36-5F8E-E0B4-C30698251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75" y="2696308"/>
                <a:ext cx="1156983" cy="369332"/>
              </a:xfrm>
              <a:prstGeom prst="rect">
                <a:avLst/>
              </a:prstGeom>
              <a:blipFill>
                <a:blip r:embed="rId9"/>
                <a:stretch>
                  <a:fillRect l="-4348" t="-6667" r="-3261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5B70CD2-4FE0-57A0-F604-B76A7DECD8BB}"/>
                  </a:ext>
                </a:extLst>
              </p:cNvPr>
              <p:cNvSpPr txBox="1"/>
              <p:nvPr/>
            </p:nvSpPr>
            <p:spPr>
              <a:xfrm>
                <a:off x="8182996" y="3446916"/>
                <a:ext cx="9324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5B70CD2-4FE0-57A0-F604-B76A7DECD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996" y="3446916"/>
                <a:ext cx="932499" cy="276999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1299C55-21E3-BCF1-487F-7C4C3CAFD7E8}"/>
                  </a:ext>
                </a:extLst>
              </p:cNvPr>
              <p:cNvSpPr txBox="1"/>
              <p:nvPr/>
            </p:nvSpPr>
            <p:spPr>
              <a:xfrm>
                <a:off x="9065068" y="4062995"/>
                <a:ext cx="941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1299C55-21E3-BCF1-487F-7C4C3CAFD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068" y="4062995"/>
                <a:ext cx="94186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B0531BA-D397-721E-C8B3-D10A506CB5D8}"/>
                  </a:ext>
                </a:extLst>
              </p:cNvPr>
              <p:cNvSpPr txBox="1"/>
              <p:nvPr/>
            </p:nvSpPr>
            <p:spPr>
              <a:xfrm>
                <a:off x="8921448" y="4432145"/>
                <a:ext cx="1061701" cy="293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  <m:r>
                                <a:rPr kumimoji="1" lang="en-US" altLang="zh-CN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B0531BA-D397-721E-C8B3-D10A506C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48" y="4432145"/>
                <a:ext cx="1061701" cy="293478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69354B31-A16B-F964-136A-124F26F204D0}"/>
              </a:ext>
            </a:extLst>
          </p:cNvPr>
          <p:cNvSpPr txBox="1"/>
          <p:nvPr/>
        </p:nvSpPr>
        <p:spPr>
          <a:xfrm>
            <a:off x="9013716" y="47585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不存在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8472BCA-F980-E9A8-BAAD-0741C267A659}"/>
                  </a:ext>
                </a:extLst>
              </p:cNvPr>
              <p:cNvSpPr txBox="1"/>
              <p:nvPr/>
            </p:nvSpPr>
            <p:spPr>
              <a:xfrm>
                <a:off x="7145553" y="2696308"/>
                <a:ext cx="1156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b="0" dirty="0">
                    <a:solidFill>
                      <a:schemeClr val="bg1"/>
                    </a:solidFill>
                    <a:ea typeface="Microsoft YaHei" panose="020B0503020204020204" pitchFamily="34" charset="-122"/>
                    <a:cs typeface="Calibri" panose="020F050202020403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𝑖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时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8472BCA-F980-E9A8-BAAD-0741C267A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553" y="2696308"/>
                <a:ext cx="1156920" cy="369332"/>
              </a:xfrm>
              <a:prstGeom prst="rect">
                <a:avLst/>
              </a:prstGeom>
              <a:blipFill>
                <a:blip r:embed="rId13"/>
                <a:stretch>
                  <a:fillRect l="-4348" t="-6667" r="-4348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08915F8-383B-D11E-FA54-39660FDB3D57}"/>
                  </a:ext>
                </a:extLst>
              </p:cNvPr>
              <p:cNvSpPr txBox="1"/>
              <p:nvPr/>
            </p:nvSpPr>
            <p:spPr>
              <a:xfrm>
                <a:off x="10006929" y="5307496"/>
                <a:ext cx="1544461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prior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08915F8-383B-D11E-FA54-39660FDB3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929" y="5307496"/>
                <a:ext cx="1544461" cy="394019"/>
              </a:xfrm>
              <a:prstGeom prst="rect">
                <a:avLst/>
              </a:prstGeom>
              <a:blipFill>
                <a:blip r:embed="rId1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08DA834-F93E-904C-22E3-48DE55F4A675}"/>
                  </a:ext>
                </a:extLst>
              </p:cNvPr>
              <p:cNvSpPr txBox="1"/>
              <p:nvPr/>
            </p:nvSpPr>
            <p:spPr>
              <a:xfrm>
                <a:off x="1491797" y="5127886"/>
                <a:ext cx="1618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所以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𝑖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=2</m:t>
                    </m:r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开始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08DA834-F93E-904C-22E3-48DE55F4A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797" y="5127886"/>
                <a:ext cx="1618648" cy="369332"/>
              </a:xfrm>
              <a:prstGeom prst="rect">
                <a:avLst/>
              </a:prstGeom>
              <a:blipFill>
                <a:blip r:embed="rId15"/>
                <a:stretch>
                  <a:fillRect l="-3125" t="-6667" r="-2344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585C823-2AF7-F3FC-8C19-BF330DC1D3C7}"/>
                  </a:ext>
                </a:extLst>
              </p:cNvPr>
              <p:cNvSpPr txBox="1"/>
              <p:nvPr/>
            </p:nvSpPr>
            <p:spPr>
              <a:xfrm>
                <a:off x="4167554" y="5032168"/>
                <a:ext cx="4251741" cy="568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1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11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1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sz="1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585C823-2AF7-F3FC-8C19-BF330DC1D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554" y="5032168"/>
                <a:ext cx="4251741" cy="568297"/>
              </a:xfrm>
              <a:prstGeom prst="rect">
                <a:avLst/>
              </a:prstGeom>
              <a:blipFill>
                <a:blip r:embed="rId16"/>
                <a:stretch>
                  <a:fillRect t="-86957" b="-1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乘 30">
            <a:extLst>
              <a:ext uri="{FF2B5EF4-FFF2-40B4-BE49-F238E27FC236}">
                <a16:creationId xmlns:a16="http://schemas.microsoft.com/office/drawing/2014/main" id="{D57A1B8D-579F-321F-77AF-D4442267FB0B}"/>
              </a:ext>
            </a:extLst>
          </p:cNvPr>
          <p:cNvSpPr/>
          <p:nvPr/>
        </p:nvSpPr>
        <p:spPr>
          <a:xfrm>
            <a:off x="3586519" y="5032168"/>
            <a:ext cx="666849" cy="666849"/>
          </a:xfrm>
          <a:prstGeom prst="mathMultiply">
            <a:avLst/>
          </a:prstGeom>
          <a:solidFill>
            <a:srgbClr val="C00000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36B8FE7-9ED9-D32A-6605-AB9B906A34DF}"/>
                  </a:ext>
                </a:extLst>
              </p:cNvPr>
              <p:cNvSpPr txBox="1"/>
              <p:nvPr/>
            </p:nvSpPr>
            <p:spPr>
              <a:xfrm>
                <a:off x="1067732" y="5683588"/>
                <a:ext cx="10056536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prior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36B8FE7-9ED9-D32A-6605-AB9B906A3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32" y="5683588"/>
                <a:ext cx="10056536" cy="871264"/>
              </a:xfrm>
              <a:prstGeom prst="rect">
                <a:avLst/>
              </a:prstGeom>
              <a:blipFill>
                <a:blip r:embed="rId17"/>
                <a:stretch>
                  <a:fillRect t="-115942" b="-18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044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4962B-7059-E8EC-E439-E3D69AD25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BCCB5-118A-B356-383E-943ED6B7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DDPM’s ELBO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6A67F5A-9326-D3C4-0714-0CC788E954BE}"/>
                  </a:ext>
                </a:extLst>
              </p:cNvPr>
              <p:cNvSpPr txBox="1"/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≤−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ELBO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prior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recon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diffusion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6A67F5A-9326-D3C4-0714-0CC788E9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6" y="1911699"/>
                <a:ext cx="7966540" cy="39408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B5F7F8E-BA17-DBCF-6F7F-311DA8DE5D69}"/>
              </a:ext>
            </a:extLst>
          </p:cNvPr>
          <p:cNvSpPr txBox="1"/>
          <p:nvPr/>
        </p:nvSpPr>
        <p:spPr>
          <a:xfrm>
            <a:off x="678426" y="132468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讨论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DDPM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ELBO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C63DDBDD-1DAD-59CC-A237-8F912C3678B3}"/>
              </a:ext>
            </a:extLst>
          </p:cNvPr>
          <p:cNvCxnSpPr>
            <a:cxnSpLocks/>
          </p:cNvCxnSpPr>
          <p:nvPr/>
        </p:nvCxnSpPr>
        <p:spPr>
          <a:xfrm>
            <a:off x="5839" y="2543339"/>
            <a:ext cx="116523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DE8C323-21AD-A67C-9518-E0EDD65CB598}"/>
                  </a:ext>
                </a:extLst>
              </p:cNvPr>
              <p:cNvSpPr txBox="1"/>
              <p:nvPr/>
            </p:nvSpPr>
            <p:spPr>
              <a:xfrm>
                <a:off x="455546" y="2803490"/>
                <a:ext cx="11280909" cy="784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≥−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prior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kumimoji="1" lang="en-US" altLang="zh-CN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kumimoji="1" lang="en-US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kumimoji="1" lang="en-US" altLang="zh-CN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𝐿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DE8C323-21AD-A67C-9518-E0EDD65CB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46" y="2803490"/>
                <a:ext cx="11280909" cy="784638"/>
              </a:xfrm>
              <a:prstGeom prst="rect">
                <a:avLst/>
              </a:prstGeom>
              <a:blipFill>
                <a:blip r:embed="rId3"/>
                <a:stretch>
                  <a:fillRect t="-95238" b="-150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68ECE02-B15C-CCD2-4870-39963D99F887}"/>
                  </a:ext>
                </a:extLst>
              </p:cNvPr>
              <p:cNvSpPr txBox="1"/>
              <p:nvPr/>
            </p:nvSpPr>
            <p:spPr>
              <a:xfrm>
                <a:off x="1285083" y="3805298"/>
                <a:ext cx="1025344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prior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68ECE02-B15C-CCD2-4870-39963D99F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083" y="3805298"/>
                <a:ext cx="10253448" cy="871264"/>
              </a:xfrm>
              <a:prstGeom prst="rect">
                <a:avLst/>
              </a:prstGeom>
              <a:blipFill>
                <a:blip r:embed="rId4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9BBCFBC-AB3B-8390-DCAF-190A38632BFC}"/>
                  </a:ext>
                </a:extLst>
              </p:cNvPr>
              <p:cNvSpPr txBox="1"/>
              <p:nvPr/>
            </p:nvSpPr>
            <p:spPr>
              <a:xfrm>
                <a:off x="487894" y="5150840"/>
                <a:ext cx="11216212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≥</m:t>
                      </m:r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prior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𝐿</m:t>
                          </m:r>
                        </m:sup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KL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9BBCFBC-AB3B-8390-DCAF-190A38632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94" y="5150840"/>
                <a:ext cx="11216212" cy="871264"/>
              </a:xfrm>
              <a:prstGeom prst="rect">
                <a:avLst/>
              </a:prstGeom>
              <a:blipFill>
                <a:blip r:embed="rId5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173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1A372-C6E8-DF42-06DC-E7DE4DF5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 &amp; Remarks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8F9561E-F14C-8018-66E3-7F25CC7D90E3}"/>
                  </a:ext>
                </a:extLst>
              </p:cNvPr>
              <p:cNvSpPr txBox="1"/>
              <p:nvPr/>
            </p:nvSpPr>
            <p:spPr>
              <a:xfrm>
                <a:off x="1040235" y="1317072"/>
                <a:ext cx="9771458" cy="2126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总结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在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VAE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的视角下，核心的思想观点就是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变分推断（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Variational Inference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）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。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ELBO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的核心实际上在于取了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后的</a:t>
                </a:r>
                <a:r>
                  <a:rPr kumimoji="1" lang="en-US" altLang="zh-CN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Jensen</a:t>
                </a: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不等式，导致了一直在优化数据分布的下界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存在的疑问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加噪声似乎是一个天降的想法，很神奇，但是到底本质是什么目前我们还不清楚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8F9561E-F14C-8018-66E3-7F25CC7D9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35" y="1317072"/>
                <a:ext cx="9771458" cy="2126864"/>
              </a:xfrm>
              <a:prstGeom prst="rect">
                <a:avLst/>
              </a:prstGeom>
              <a:blipFill>
                <a:blip r:embed="rId2"/>
                <a:stretch>
                  <a:fillRect l="-519" b="-2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0329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A4EDD-6EEC-0792-43C4-E5CEE7E5D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A8630-46F0-60F8-72FB-A0E6AD98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Score-based Perspective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018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E1360-F6BE-1F25-84D0-945DAF75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Brown Motion</a:t>
            </a:r>
            <a:endParaRPr kumimoji="1" lang="zh-CN" altLang="en-US" dirty="0"/>
          </a:p>
        </p:txBody>
      </p:sp>
      <p:pic>
        <p:nvPicPr>
          <p:cNvPr id="1026" name="Picture 2" descr="Robert Brown | Scottish Botanist &amp; Microscopist | Britannica">
            <a:extLst>
              <a:ext uri="{FF2B5EF4-FFF2-40B4-BE49-F238E27FC236}">
                <a16:creationId xmlns:a16="http://schemas.microsoft.com/office/drawing/2014/main" id="{D9E6A064-DD22-64E8-6F77-F17EF057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6" y="1626717"/>
            <a:ext cx="2401340" cy="32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bert Einstein - Wikipedia">
            <a:extLst>
              <a:ext uri="{FF2B5EF4-FFF2-40B4-BE49-F238E27FC236}">
                <a16:creationId xmlns:a16="http://schemas.microsoft.com/office/drawing/2014/main" id="{C0F6DB87-B4B3-E5B1-A3DB-3A5DCD52C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50" y="1626717"/>
            <a:ext cx="2632950" cy="32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ul Langevin - Wikipedia">
            <a:extLst>
              <a:ext uri="{FF2B5EF4-FFF2-40B4-BE49-F238E27FC236}">
                <a16:creationId xmlns:a16="http://schemas.microsoft.com/office/drawing/2014/main" id="{4A593C0A-193A-AF01-0C69-43655E16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76" y="1626586"/>
            <a:ext cx="2529796" cy="325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rbert Wiener - Wikipedia">
            <a:extLst>
              <a:ext uri="{FF2B5EF4-FFF2-40B4-BE49-F238E27FC236}">
                <a16:creationId xmlns:a16="http://schemas.microsoft.com/office/drawing/2014/main" id="{0A6A1807-DAD2-2350-5E85-3117D9E0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84" y="1610684"/>
            <a:ext cx="2632950" cy="329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2F97DF-C43B-F120-B38E-F36AC079D5E9}"/>
              </a:ext>
            </a:extLst>
          </p:cNvPr>
          <p:cNvSpPr txBox="1"/>
          <p:nvPr/>
        </p:nvSpPr>
        <p:spPr>
          <a:xfrm>
            <a:off x="1022931" y="5048780"/>
            <a:ext cx="148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Robert Brown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052D96-AEE3-CA84-B465-9EE027971E98}"/>
              </a:ext>
            </a:extLst>
          </p:cNvPr>
          <p:cNvSpPr txBox="1"/>
          <p:nvPr/>
        </p:nvSpPr>
        <p:spPr>
          <a:xfrm>
            <a:off x="3800835" y="5048780"/>
            <a:ext cx="155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Albert Einstein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823C78-0591-6A10-5024-AA34B0094A00}"/>
              </a:ext>
            </a:extLst>
          </p:cNvPr>
          <p:cNvSpPr txBox="1"/>
          <p:nvPr/>
        </p:nvSpPr>
        <p:spPr>
          <a:xfrm>
            <a:off x="6781240" y="504878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Paul Langevin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6ED730-611D-66BD-8D04-8DCF341D4B4F}"/>
              </a:ext>
            </a:extLst>
          </p:cNvPr>
          <p:cNvSpPr txBox="1"/>
          <p:nvPr/>
        </p:nvSpPr>
        <p:spPr>
          <a:xfrm>
            <a:off x="9449631" y="504878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Norbert Wiener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BE52F5-C01A-E1D0-8982-FF103504A964}"/>
              </a:ext>
            </a:extLst>
          </p:cNvPr>
          <p:cNvSpPr txBox="1"/>
          <p:nvPr/>
        </p:nvSpPr>
        <p:spPr>
          <a:xfrm>
            <a:off x="633529" y="55463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观察到花粉随机运动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089422-26E3-B520-BFDC-E9EAE9CFB535}"/>
              </a:ext>
            </a:extLst>
          </p:cNvPr>
          <p:cNvSpPr txBox="1"/>
          <p:nvPr/>
        </p:nvSpPr>
        <p:spPr>
          <a:xfrm>
            <a:off x="2870965" y="554631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导出粒子位移分布满足扩散方程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6673A2-F392-B954-6E8B-EC87302EA370}"/>
              </a:ext>
            </a:extLst>
          </p:cNvPr>
          <p:cNvSpPr txBox="1"/>
          <p:nvPr/>
        </p:nvSpPr>
        <p:spPr>
          <a:xfrm>
            <a:off x="6268279" y="554631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用随机力描述粒子运动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A692A9-F649-95BD-233B-4D5E2D55CFC1}"/>
              </a:ext>
            </a:extLst>
          </p:cNvPr>
          <p:cNvSpPr txBox="1"/>
          <p:nvPr/>
        </p:nvSpPr>
        <p:spPr>
          <a:xfrm>
            <a:off x="8693815" y="554631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用随机过程严格定义布朗运动</a:t>
            </a:r>
          </a:p>
        </p:txBody>
      </p:sp>
    </p:spTree>
    <p:extLst>
      <p:ext uri="{BB962C8B-B14F-4D97-AF65-F5344CB8AC3E}">
        <p14:creationId xmlns:p14="http://schemas.microsoft.com/office/powerpoint/2010/main" val="4201784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7CABB-C201-F831-4996-D79FC6A2B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Energy-Based Models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257C91-5715-A7F1-020D-AFD561F36795}"/>
              </a:ext>
            </a:extLst>
          </p:cNvPr>
          <p:cNvSpPr txBox="1"/>
          <p:nvPr/>
        </p:nvSpPr>
        <p:spPr>
          <a:xfrm>
            <a:off x="1022931" y="1386673"/>
            <a:ext cx="10943060" cy="463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在进行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Score-Based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Diffusion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介绍之前，需要详细了解下基于能量的模型（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Energy-Based Models, EBMs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）。</a:t>
            </a:r>
          </a:p>
        </p:txBody>
      </p:sp>
      <p:pic>
        <p:nvPicPr>
          <p:cNvPr id="2050" name="Picture 2" descr="Yann LeCun - Wikipedia">
            <a:extLst>
              <a:ext uri="{FF2B5EF4-FFF2-40B4-BE49-F238E27FC236}">
                <a16:creationId xmlns:a16="http://schemas.microsoft.com/office/drawing/2014/main" id="{7C11B9B4-9819-50D3-1CB3-285E17096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55" y="2415304"/>
            <a:ext cx="2540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E5E8614-683D-1C1B-6674-2FFDB7208920}"/>
              </a:ext>
            </a:extLst>
          </p:cNvPr>
          <p:cNvSpPr txBox="1"/>
          <p:nvPr/>
        </p:nvSpPr>
        <p:spPr>
          <a:xfrm>
            <a:off x="4029389" y="2451798"/>
            <a:ext cx="7345345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Yann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LeCnn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等人在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2006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年对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EBM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做出了重要贡献，但是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EBM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很早就有了研究。</a:t>
            </a:r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Yann </a:t>
            </a:r>
            <a:r>
              <a:rPr kumimoji="1" lang="en-US" altLang="zh-CN" dirty="0" err="1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LeCnn</a:t>
            </a: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等人提出了这样的观点：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4AC74374-928C-52A0-AE67-662F2D4B9633}"/>
                  </a:ext>
                </a:extLst>
              </p:cNvPr>
              <p:cNvSpPr/>
              <p:nvPr/>
            </p:nvSpPr>
            <p:spPr>
              <a:xfrm>
                <a:off x="6278548" y="3722914"/>
                <a:ext cx="2652765" cy="1748413"/>
              </a:xfrm>
              <a:prstGeom prst="roundRect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CN" altLang="en-US" b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能量评估</a:t>
                </a:r>
                <a:endParaRPr kumimoji="1" lang="en-US" altLang="zh-CN" b="0" dirty="0">
                  <a:solidFill>
                    <a:schemeClr val="bg1"/>
                  </a:solidFill>
                  <a:latin typeface="Cambria Math" panose="02040503050406030204" pitchFamily="18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4AC74374-928C-52A0-AE67-662F2D4B9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548" y="3722914"/>
                <a:ext cx="2652765" cy="174841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44726BB-F65B-D1FF-CEE7-56547228514B}"/>
                  </a:ext>
                </a:extLst>
              </p:cNvPr>
              <p:cNvSpPr/>
              <p:nvPr/>
            </p:nvSpPr>
            <p:spPr>
              <a:xfrm>
                <a:off x="4592096" y="3617407"/>
                <a:ext cx="894304" cy="894304"/>
              </a:xfrm>
              <a:prstGeom prst="ellipse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𝑋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44726BB-F65B-D1FF-CEE7-565472285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96" y="3617407"/>
                <a:ext cx="894304" cy="8943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150FB15-9C3C-AC03-70B9-155896A9320B}"/>
                  </a:ext>
                </a:extLst>
              </p:cNvPr>
              <p:cNvSpPr/>
              <p:nvPr/>
            </p:nvSpPr>
            <p:spPr>
              <a:xfrm>
                <a:off x="4592096" y="4875125"/>
                <a:ext cx="894304" cy="894304"/>
              </a:xfrm>
              <a:prstGeom prst="ellipse">
                <a:avLst/>
              </a:prstGeom>
              <a:solidFill>
                <a:srgbClr val="001C38"/>
              </a:solid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𝑌</m:t>
                      </m:r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150FB15-9C3C-AC03-70B9-155896A93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96" y="4875125"/>
                <a:ext cx="894304" cy="89430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628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>
            <a:extLst>
              <a:ext uri="{FF2B5EF4-FFF2-40B4-BE49-F238E27FC236}">
                <a16:creationId xmlns:a16="http://schemas.microsoft.com/office/drawing/2014/main" id="{5271F3B6-AA01-F5E0-F6E3-965428C2EA9C}"/>
              </a:ext>
            </a:extLst>
          </p:cNvPr>
          <p:cNvSpPr/>
          <p:nvPr/>
        </p:nvSpPr>
        <p:spPr>
          <a:xfrm>
            <a:off x="5551713" y="3670161"/>
            <a:ext cx="361741" cy="703386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811F2661-F655-5426-A707-9865B0805712}"/>
              </a:ext>
            </a:extLst>
          </p:cNvPr>
          <p:cNvSpPr/>
          <p:nvPr/>
        </p:nvSpPr>
        <p:spPr>
          <a:xfrm>
            <a:off x="5551713" y="4970584"/>
            <a:ext cx="361741" cy="703386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A386FD7-C71C-E9AD-B197-8F076B8A4CE1}"/>
              </a:ext>
            </a:extLst>
          </p:cNvPr>
          <p:cNvSpPr/>
          <p:nvPr/>
        </p:nvSpPr>
        <p:spPr>
          <a:xfrm>
            <a:off x="9445874" y="3932422"/>
            <a:ext cx="555173" cy="555173"/>
          </a:xfrm>
          <a:prstGeom prst="ellipse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B125A65-C9FE-FC7B-CFEE-72008F499721}"/>
              </a:ext>
            </a:extLst>
          </p:cNvPr>
          <p:cNvSpPr/>
          <p:nvPr/>
        </p:nvSpPr>
        <p:spPr>
          <a:xfrm>
            <a:off x="9445874" y="4752271"/>
            <a:ext cx="555173" cy="5551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62200B-E985-A2BD-E09B-9EFD6A51A4D5}"/>
              </a:ext>
            </a:extLst>
          </p:cNvPr>
          <p:cNvSpPr txBox="1"/>
          <p:nvPr/>
        </p:nvSpPr>
        <p:spPr>
          <a:xfrm>
            <a:off x="10176582" y="40253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低能量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8171B-DBBF-06EA-87B8-38A602BAFF5F}"/>
              </a:ext>
            </a:extLst>
          </p:cNvPr>
          <p:cNvSpPr txBox="1"/>
          <p:nvPr/>
        </p:nvSpPr>
        <p:spPr>
          <a:xfrm>
            <a:off x="10176582" y="4845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高能量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2059A-2ED1-C460-D732-2FF983CEE69A}"/>
              </a:ext>
            </a:extLst>
          </p:cNvPr>
          <p:cNvSpPr txBox="1"/>
          <p:nvPr/>
        </p:nvSpPr>
        <p:spPr>
          <a:xfrm>
            <a:off x="6159640" y="5797899"/>
            <a:ext cx="5617028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高能量表示二者匹配</a:t>
            </a:r>
            <a:endParaRPr kumimoji="1" lang="en-US" altLang="zh-CN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低能量表示二者不匹配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4CDAB7-02C1-420E-556E-98E5D02BDAF8}"/>
              </a:ext>
            </a:extLst>
          </p:cNvPr>
          <p:cNvSpPr txBox="1"/>
          <p:nvPr/>
        </p:nvSpPr>
        <p:spPr>
          <a:xfrm>
            <a:off x="1286189" y="606920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u="sng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Structure Learning</a:t>
            </a:r>
            <a:endParaRPr kumimoji="1" lang="zh-CN" altLang="en-US" b="1" i="1" u="sng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1565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2959E093-0B06-E5F5-FB50-B9FE22BD8ACA}"/>
              </a:ext>
            </a:extLst>
          </p:cNvPr>
          <p:cNvSpPr/>
          <p:nvPr/>
        </p:nvSpPr>
        <p:spPr>
          <a:xfrm>
            <a:off x="2703007" y="3979147"/>
            <a:ext cx="3074795" cy="803868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AA6A92-563B-771D-0E85-C73DA07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Energy-Based Models (EBMs)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02086B-89A6-B403-2E0C-0D7769CBF092}"/>
                  </a:ext>
                </a:extLst>
              </p:cNvPr>
              <p:cNvSpPr txBox="1"/>
              <p:nvPr/>
            </p:nvSpPr>
            <p:spPr>
              <a:xfrm>
                <a:off x="934497" y="1396721"/>
                <a:ext cx="6652008" cy="485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能量函数：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重新定义数据分布能量的概率密度函数：数据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𝑥</m:t>
                    </m:r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其中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因此</a:t>
                </a:r>
                <a:endParaRPr kumimoji="1" lang="en-US" altLang="zh-CN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d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02086B-89A6-B403-2E0C-0D7769CBF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97" y="1396721"/>
                <a:ext cx="6652008" cy="4859215"/>
              </a:xfrm>
              <a:prstGeom prst="rect">
                <a:avLst/>
              </a:prstGeom>
              <a:blipFill>
                <a:blip r:embed="rId2"/>
                <a:stretch>
                  <a:fillRect l="-762" b="-31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E87510A-BD68-6A63-7F83-B5D11CE9DA6F}"/>
              </a:ext>
            </a:extLst>
          </p:cNvPr>
          <p:cNvSpPr txBox="1"/>
          <p:nvPr/>
        </p:nvSpPr>
        <p:spPr>
          <a:xfrm>
            <a:off x="5908431" y="4196415"/>
            <a:ext cx="18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Partition Function</a:t>
            </a:r>
            <a:endParaRPr kumimoji="1" lang="zh-CN" altLang="en-US" b="1" i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195D33-F103-D486-012C-930D12179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75" y="4747049"/>
            <a:ext cx="5872425" cy="21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10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CA7493A6-D2C5-E0E8-CBD3-B1715474B1F4}"/>
              </a:ext>
            </a:extLst>
          </p:cNvPr>
          <p:cNvSpPr/>
          <p:nvPr/>
        </p:nvSpPr>
        <p:spPr>
          <a:xfrm>
            <a:off x="2009670" y="5024176"/>
            <a:ext cx="1678075" cy="630452"/>
          </a:xfrm>
          <a:prstGeom prst="roundRect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101AF81E-65CE-328B-555D-574250AFC8A0}"/>
              </a:ext>
            </a:extLst>
          </p:cNvPr>
          <p:cNvSpPr/>
          <p:nvPr/>
        </p:nvSpPr>
        <p:spPr>
          <a:xfrm>
            <a:off x="4218516" y="2096825"/>
            <a:ext cx="3255666" cy="350530"/>
          </a:xfrm>
          <a:prstGeom prst="rightArrow">
            <a:avLst/>
          </a:prstGeom>
          <a:solidFill>
            <a:srgbClr val="001C38"/>
          </a:solidFill>
          <a:ln>
            <a:solidFill>
              <a:srgbClr val="00628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3B38F1E-E870-9128-755B-1B89CF64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Energy-Based Models (EBMs)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CDB5B6-86AA-4792-075B-17A214CF5FBB}"/>
              </a:ext>
            </a:extLst>
          </p:cNvPr>
          <p:cNvSpPr txBox="1"/>
          <p:nvPr/>
        </p:nvSpPr>
        <p:spPr>
          <a:xfrm>
            <a:off x="5800086" y="208742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MLE</a:t>
            </a:r>
            <a:endParaRPr kumimoji="1" lang="zh-CN" altLang="en-US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4D03403-4347-A1A3-7D3E-56256279EE9A}"/>
                  </a:ext>
                </a:extLst>
              </p:cNvPr>
              <p:cNvSpPr txBox="1"/>
              <p:nvPr/>
            </p:nvSpPr>
            <p:spPr>
              <a:xfrm>
                <a:off x="1502708" y="1848897"/>
                <a:ext cx="2507546" cy="846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4D03403-4347-A1A3-7D3E-56256279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708" y="1848897"/>
                <a:ext cx="2507546" cy="846386"/>
              </a:xfrm>
              <a:prstGeom prst="rect">
                <a:avLst/>
              </a:prstGeom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EF5E6A5-132F-02C6-41E2-FBD93105FC86}"/>
                  </a:ext>
                </a:extLst>
              </p:cNvPr>
              <p:cNvSpPr txBox="1"/>
              <p:nvPr/>
            </p:nvSpPr>
            <p:spPr>
              <a:xfrm>
                <a:off x="7682444" y="1848897"/>
                <a:ext cx="3006849" cy="846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EF5E6A5-132F-02C6-41E2-FBD93105F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444" y="1848897"/>
                <a:ext cx="3006849" cy="846386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C84E10-02D1-983E-E3DE-AEDC917644CB}"/>
                  </a:ext>
                </a:extLst>
              </p:cNvPr>
              <p:cNvSpPr txBox="1"/>
              <p:nvPr/>
            </p:nvSpPr>
            <p:spPr>
              <a:xfrm>
                <a:off x="1502708" y="2944875"/>
                <a:ext cx="8784071" cy="846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C84E10-02D1-983E-E3DE-AEDC91764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708" y="2944875"/>
                <a:ext cx="8784071" cy="846386"/>
              </a:xfrm>
              <a:prstGeom prst="rect">
                <a:avLst/>
              </a:prstGeom>
              <a:blipFill>
                <a:blip r:embed="rId4"/>
                <a:stretch>
                  <a:fillRect t="-113235" b="-189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C0D6E35-CED7-707A-F93C-4BFE3CA677C7}"/>
                  </a:ext>
                </a:extLst>
              </p:cNvPr>
              <p:cNvSpPr txBox="1"/>
              <p:nvPr/>
            </p:nvSpPr>
            <p:spPr>
              <a:xfrm>
                <a:off x="1502708" y="4040853"/>
                <a:ext cx="5917646" cy="737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nary>
                        <m:naryPr>
                          <m:ctrlPr>
                            <a:rPr kumimoji="1"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Microsoft YaHei" panose="020B0503020204020204" pitchFamily="34" charset="-122"/>
                                                  <a:cs typeface="Calibri" panose="020F050202020403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d</m:t>
                                      </m:r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C0D6E35-CED7-707A-F93C-4BFE3CA67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708" y="4040853"/>
                <a:ext cx="5917646" cy="737894"/>
              </a:xfrm>
              <a:prstGeom prst="rect">
                <a:avLst/>
              </a:prstGeom>
              <a:blipFill>
                <a:blip r:embed="rId5"/>
                <a:stretch>
                  <a:fillRect t="-144068" b="-220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67A6B58-9154-B66B-7AAF-E37E9745897B}"/>
                  </a:ext>
                </a:extLst>
              </p:cNvPr>
              <p:cNvSpPr txBox="1"/>
              <p:nvPr/>
            </p:nvSpPr>
            <p:spPr>
              <a:xfrm>
                <a:off x="1502708" y="4916734"/>
                <a:ext cx="4909229" cy="737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trlPr>
                                <a:rPr kumimoji="1"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𝐷</m:t>
                                  </m:r>
                                </m:sup>
                              </m:sSup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icrosoft YaHei" panose="020B0503020204020204" pitchFamily="34" charset="-122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icrosoft YaHei" panose="020B0503020204020204" pitchFamily="34" charset="-122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d</m:t>
                                  </m:r>
                                  <m:r>
                                    <a:rPr kumimoji="1" lang="en-US" altLang="zh-CN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icrosoft YaHei" panose="020B0503020204020204" pitchFamily="34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dirty="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67A6B58-9154-B66B-7AAF-E37E9745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708" y="4916734"/>
                <a:ext cx="4909229" cy="737894"/>
              </a:xfrm>
              <a:prstGeom prst="rect">
                <a:avLst/>
              </a:prstGeom>
              <a:blipFill>
                <a:blip r:embed="rId6"/>
                <a:stretch>
                  <a:fillRect t="-144068" b="-220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6DBFFA4-4EE3-9A6A-43F9-034AD215DCA5}"/>
              </a:ext>
            </a:extLst>
          </p:cNvPr>
          <p:cNvSpPr txBox="1"/>
          <p:nvPr/>
        </p:nvSpPr>
        <p:spPr>
          <a:xfrm>
            <a:off x="2009670" y="573528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相当于所有能量的平均值</a:t>
            </a:r>
          </a:p>
        </p:txBody>
      </p:sp>
    </p:spTree>
    <p:extLst>
      <p:ext uri="{BB962C8B-B14F-4D97-AF65-F5344CB8AC3E}">
        <p14:creationId xmlns:p14="http://schemas.microsoft.com/office/powerpoint/2010/main" val="891355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1C38"/>
        </a:solidFill>
        <a:ln>
          <a:solidFill>
            <a:srgbClr val="006288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kumimoji="1" dirty="0">
            <a:solidFill>
              <a:schemeClr val="bg1"/>
            </a:solidFill>
            <a:latin typeface="Calibri" panose="020F0502020204030204" pitchFamily="34" charset="0"/>
            <a:ea typeface="Microsoft YaHei" panose="020B0503020204020204" pitchFamily="34" charset="-122"/>
            <a:cs typeface="Calibri" panose="020F050202020403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1"/>
            </a:solidFill>
            <a:latin typeface="Calibri" panose="020F0502020204030204" pitchFamily="34" charset="0"/>
            <a:ea typeface="Microsoft YaHei" panose="020B0503020204020204" pitchFamily="34" charset="-122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5972</TotalTime>
  <Words>10271</Words>
  <Application>Microsoft Macintosh PowerPoint</Application>
  <PresentationFormat>宽屏</PresentationFormat>
  <Paragraphs>1473</Paragraphs>
  <Slides>156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156</vt:i4>
      </vt:variant>
    </vt:vector>
  </HeadingPairs>
  <TitlesOfParts>
    <vt:vector size="163" baseType="lpstr">
      <vt:lpstr>等线</vt:lpstr>
      <vt:lpstr>Microsoft YaHei</vt:lpstr>
      <vt:lpstr>Arial</vt:lpstr>
      <vt:lpstr>Calibri</vt:lpstr>
      <vt:lpstr>Cambria Math</vt:lpstr>
      <vt:lpstr>Wingdings</vt:lpstr>
      <vt:lpstr>Office 主题​​</vt:lpstr>
      <vt:lpstr>PowerPoint 演示文稿</vt:lpstr>
      <vt:lpstr>Introduction</vt:lpstr>
      <vt:lpstr>Introduction -- Diffusion Model</vt:lpstr>
      <vt:lpstr>Introduction -- Diffusion Model</vt:lpstr>
      <vt:lpstr>Roadmap</vt:lpstr>
      <vt:lpstr>Prior Knowledge</vt:lpstr>
      <vt:lpstr>Prior Knowledge -- Example</vt:lpstr>
      <vt:lpstr>Learning Significance</vt:lpstr>
      <vt:lpstr>PowerPoint 演示文稿</vt:lpstr>
      <vt:lpstr>PowerPoint 演示文稿</vt:lpstr>
      <vt:lpstr>1. Deep Generative Models Introduction</vt:lpstr>
      <vt:lpstr>DGMs Introduction</vt:lpstr>
      <vt:lpstr>KL Divergence</vt:lpstr>
      <vt:lpstr>Maximum Likelihood Estimation (MLE)</vt:lpstr>
      <vt:lpstr>Minimize KL Divergence ⇔ MLE</vt:lpstr>
      <vt:lpstr>Find p_ϕ (x)</vt:lpstr>
      <vt:lpstr>2. Basic Principle for DDPM</vt:lpstr>
      <vt:lpstr>Diffusion Model</vt:lpstr>
      <vt:lpstr>Gaussian Distribution &amp; Process</vt:lpstr>
      <vt:lpstr>Gaussian Distribution &amp; Process</vt:lpstr>
      <vt:lpstr>Gaussian Distribution &amp; Process</vt:lpstr>
      <vt:lpstr>Gaussian Distribution &amp; Process</vt:lpstr>
      <vt:lpstr>Gaussian Distribution &amp; Process</vt:lpstr>
      <vt:lpstr>Gaussian Distribution &amp; Process</vt:lpstr>
      <vt:lpstr>Gaussian Distribution &amp; Process</vt:lpstr>
      <vt:lpstr>Gaussian Distribution &amp; Process</vt:lpstr>
      <vt:lpstr>Characteristic Function</vt:lpstr>
      <vt:lpstr>Characteristic Function</vt:lpstr>
      <vt:lpstr>Characteristic Function</vt:lpstr>
      <vt:lpstr>Characteristic Function</vt:lpstr>
      <vt:lpstr>Characteristic Function</vt:lpstr>
      <vt:lpstr>Characteristic Function</vt:lpstr>
      <vt:lpstr>Diffusion Model</vt:lpstr>
      <vt:lpstr>Diffusion Model</vt:lpstr>
      <vt:lpstr>Diffusion Model</vt:lpstr>
      <vt:lpstr>DDPM</vt:lpstr>
      <vt:lpstr>DDPM</vt:lpstr>
      <vt:lpstr>DDPM</vt:lpstr>
      <vt:lpstr>DDPM</vt:lpstr>
      <vt:lpstr>DDPM</vt:lpstr>
      <vt:lpstr>DDPM</vt:lpstr>
      <vt:lpstr>DDPM</vt:lpstr>
      <vt:lpstr>DDPM</vt:lpstr>
      <vt:lpstr>DDPM</vt:lpstr>
      <vt:lpstr>DDPM</vt:lpstr>
      <vt:lpstr>3. Variational Perspective</vt:lpstr>
      <vt:lpstr>Variational Autoencoders (VAEs)</vt:lpstr>
      <vt:lpstr>Variational Autoencoders (VAEs)</vt:lpstr>
      <vt:lpstr>Variational Autoencoders (VAEs)</vt:lpstr>
      <vt:lpstr>Jensen Inequality Proof</vt:lpstr>
      <vt:lpstr>Jensen Inequality Proof</vt:lpstr>
      <vt:lpstr>ELBO</vt:lpstr>
      <vt:lpstr>ELBO</vt:lpstr>
      <vt:lpstr>ELBO</vt:lpstr>
      <vt:lpstr>ELBO</vt:lpstr>
      <vt:lpstr>ELBO</vt:lpstr>
      <vt:lpstr>ELBO</vt:lpstr>
      <vt:lpstr>Gaussian VAE</vt:lpstr>
      <vt:lpstr>Gaussian VAE</vt:lpstr>
      <vt:lpstr>Gaussian VAE</vt:lpstr>
      <vt:lpstr>Gaussian VAE</vt:lpstr>
      <vt:lpstr>Drawbacks of Standard VAE</vt:lpstr>
      <vt:lpstr>Drawbacks of Standard VAE</vt:lpstr>
      <vt:lpstr>Hierarchical VAE (HVAE)</vt:lpstr>
      <vt:lpstr>Hierarchical VAE (HVAE)</vt:lpstr>
      <vt:lpstr>Hierarchical VAE (HVAE)</vt:lpstr>
      <vt:lpstr>Variational Perspective: DDPM</vt:lpstr>
      <vt:lpstr>DDPM -- Forward</vt:lpstr>
      <vt:lpstr>DDPM – Reverse Denoise Process</vt:lpstr>
      <vt:lpstr>DDPM</vt:lpstr>
      <vt:lpstr>DDPM</vt:lpstr>
      <vt:lpstr>DDPM</vt:lpstr>
      <vt:lpstr>DDPM</vt:lpstr>
      <vt:lpstr>DDPM – Reverse Transition Kernel p_ϕ (x_(i-1) |x_i )</vt:lpstr>
      <vt:lpstr>ε-Prediction</vt:lpstr>
      <vt:lpstr>Explanation μ</vt:lpstr>
      <vt:lpstr>ε-Prediction</vt:lpstr>
      <vt:lpstr>DDPM’s ELBO</vt:lpstr>
      <vt:lpstr>DDPM’s ELBO</vt:lpstr>
      <vt:lpstr>DDPM’s ELBO</vt:lpstr>
      <vt:lpstr>DDPM’s ELBO</vt:lpstr>
      <vt:lpstr>DDPM’s ELBO</vt:lpstr>
      <vt:lpstr>DDPM’s ELBO</vt:lpstr>
      <vt:lpstr>DDPM’s ELBO</vt:lpstr>
      <vt:lpstr>DDPM’s ELBO</vt:lpstr>
      <vt:lpstr>Marginalization</vt:lpstr>
      <vt:lpstr>Marginalization</vt:lpstr>
      <vt:lpstr>DDPM’s ELBO</vt:lpstr>
      <vt:lpstr>DDPM’s ELBO</vt:lpstr>
      <vt:lpstr>DDPM’s ELBO</vt:lpstr>
      <vt:lpstr>DDPM’s ELBO</vt:lpstr>
      <vt:lpstr>DDPM’s ELBO</vt:lpstr>
      <vt:lpstr>DDPM’s ELBO</vt:lpstr>
      <vt:lpstr>Summary &amp; Remarks</vt:lpstr>
      <vt:lpstr>4. Score-based Perspective</vt:lpstr>
      <vt:lpstr>Brown Motion</vt:lpstr>
      <vt:lpstr>Energy-Based Models</vt:lpstr>
      <vt:lpstr>Energy-Based Models (EBMs)</vt:lpstr>
      <vt:lpstr>Energy-Based Models (EBMs)</vt:lpstr>
      <vt:lpstr>Score</vt:lpstr>
      <vt:lpstr>Score Matching</vt:lpstr>
      <vt:lpstr>Score Matching</vt:lpstr>
      <vt:lpstr>Score Matching</vt:lpstr>
      <vt:lpstr>Score Matching</vt:lpstr>
      <vt:lpstr>Score Matching</vt:lpstr>
      <vt:lpstr>Diffusion</vt:lpstr>
      <vt:lpstr>Diffusion – Albert Einstein</vt:lpstr>
      <vt:lpstr>Diffusion – Albert Einstein</vt:lpstr>
      <vt:lpstr>Diffusion – Albert Einstein</vt:lpstr>
      <vt:lpstr>Diffusion – Albert Einstein</vt:lpstr>
      <vt:lpstr>Diffusion – Albert Einstein</vt:lpstr>
      <vt:lpstr>Diffusion – Albert Einstein</vt:lpstr>
      <vt:lpstr>Diffusion – Albert Einstein</vt:lpstr>
      <vt:lpstr>Diffusion – Albert Einstein</vt:lpstr>
      <vt:lpstr>Diffusion – Albert Einstein</vt:lpstr>
      <vt:lpstr>Diffusion – Albert Einstein</vt:lpstr>
      <vt:lpstr>Diffusion – Albert Einstein</vt:lpstr>
      <vt:lpstr>Diffusion – Langevin Dynamics</vt:lpstr>
      <vt:lpstr>Diffusion – Wiener Process</vt:lpstr>
      <vt:lpstr>Stochastic Process</vt:lpstr>
      <vt:lpstr>Stochastic Process</vt:lpstr>
      <vt:lpstr>Stochastic Process</vt:lpstr>
      <vt:lpstr>Diffusion – Wiener Process</vt:lpstr>
      <vt:lpstr>Langevin Dynamics</vt:lpstr>
      <vt:lpstr>Langevin Dynamics</vt:lpstr>
      <vt:lpstr>Diffusion</vt:lpstr>
      <vt:lpstr>Langevin Dynamics</vt:lpstr>
      <vt:lpstr>Langevin Dynamics</vt:lpstr>
      <vt:lpstr>Langevin Dynamics</vt:lpstr>
      <vt:lpstr>Langevin Dynamics</vt:lpstr>
      <vt:lpstr>Langevin Dynamics</vt:lpstr>
      <vt:lpstr>Itô Calculus</vt:lpstr>
      <vt:lpstr>Itô’s Lemma</vt:lpstr>
      <vt:lpstr>Langevin Dynamics</vt:lpstr>
      <vt:lpstr>Langevin Dynamics</vt:lpstr>
      <vt:lpstr>Langevin Dynamics</vt:lpstr>
      <vt:lpstr>Langevin Dynamics</vt:lpstr>
      <vt:lpstr>Langevin Dynamics</vt:lpstr>
      <vt:lpstr>Langevin Dynamics</vt:lpstr>
      <vt:lpstr>Langevin Dynamics</vt:lpstr>
      <vt:lpstr>Reverse SDE</vt:lpstr>
      <vt:lpstr>Reverse SDE</vt:lpstr>
      <vt:lpstr>Summary</vt:lpstr>
      <vt:lpstr>Summary</vt:lpstr>
      <vt:lpstr>Denoising Score Matching</vt:lpstr>
      <vt:lpstr>SM vs. DSM</vt:lpstr>
      <vt:lpstr>DSM</vt:lpstr>
      <vt:lpstr>Tweedie‘s Formular</vt:lpstr>
      <vt:lpstr>Tweedie‘s Formular</vt:lpstr>
      <vt:lpstr>Tweedie‘s Formular</vt:lpstr>
      <vt:lpstr>SURE</vt:lpstr>
      <vt:lpstr>5. Flow-based Perspective</vt:lpstr>
      <vt:lpstr>PowerPoint 演示文稿</vt:lpstr>
      <vt:lpstr>6. Fast Sampling</vt:lpstr>
      <vt:lpstr>A. Preface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15679</dc:creator>
  <cp:lastModifiedBy>王美民</cp:lastModifiedBy>
  <cp:revision>22</cp:revision>
  <dcterms:created xsi:type="dcterms:W3CDTF">2025-10-31T02:34:23Z</dcterms:created>
  <dcterms:modified xsi:type="dcterms:W3CDTF">2025-11-11T09:35:52Z</dcterms:modified>
</cp:coreProperties>
</file>